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40"/>
  </p:notesMasterIdLst>
  <p:handoutMasterIdLst>
    <p:handoutMasterId r:id="rId41"/>
  </p:handoutMasterIdLst>
  <p:sldIdLst>
    <p:sldId id="458" r:id="rId2"/>
    <p:sldId id="444" r:id="rId3"/>
    <p:sldId id="478" r:id="rId4"/>
    <p:sldId id="446" r:id="rId5"/>
    <p:sldId id="482" r:id="rId6"/>
    <p:sldId id="466" r:id="rId7"/>
    <p:sldId id="459" r:id="rId8"/>
    <p:sldId id="460" r:id="rId9"/>
    <p:sldId id="457" r:id="rId10"/>
    <p:sldId id="456" r:id="rId11"/>
    <p:sldId id="455" r:id="rId12"/>
    <p:sldId id="485" r:id="rId13"/>
    <p:sldId id="468" r:id="rId14"/>
    <p:sldId id="393" r:id="rId15"/>
    <p:sldId id="467" r:id="rId16"/>
    <p:sldId id="465" r:id="rId17"/>
    <p:sldId id="451" r:id="rId18"/>
    <p:sldId id="453" r:id="rId19"/>
    <p:sldId id="484" r:id="rId20"/>
    <p:sldId id="423" r:id="rId21"/>
    <p:sldId id="422" r:id="rId22"/>
    <p:sldId id="463" r:id="rId23"/>
    <p:sldId id="481" r:id="rId24"/>
    <p:sldId id="470" r:id="rId25"/>
    <p:sldId id="471" r:id="rId26"/>
    <p:sldId id="475" r:id="rId27"/>
    <p:sldId id="469" r:id="rId28"/>
    <p:sldId id="474" r:id="rId29"/>
    <p:sldId id="472" r:id="rId30"/>
    <p:sldId id="473" r:id="rId31"/>
    <p:sldId id="424" r:id="rId32"/>
    <p:sldId id="425" r:id="rId33"/>
    <p:sldId id="429" r:id="rId34"/>
    <p:sldId id="428" r:id="rId35"/>
    <p:sldId id="479" r:id="rId36"/>
    <p:sldId id="432" r:id="rId37"/>
    <p:sldId id="442" r:id="rId38"/>
    <p:sldId id="483" r:id="rId39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638D6"/>
    <a:srgbClr val="00CC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6626" autoAdjust="0"/>
    <p:restoredTop sz="94577" autoAdjust="0"/>
  </p:normalViewPr>
  <p:slideViewPr>
    <p:cSldViewPr>
      <p:cViewPr>
        <p:scale>
          <a:sx n="96" d="100"/>
          <a:sy n="96" d="100"/>
        </p:scale>
        <p:origin x="-11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F2E1158E-D6E1-4EF7-A7CE-05C072600D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C3D5B020-B08B-46CF-BCCD-50D7E3499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D8D04F-627E-4E71-8032-16764BB60956}" type="slidenum">
              <a:rPr lang="ru-RU" smtClean="0">
                <a:cs typeface="Arial" charset="0"/>
              </a:rPr>
              <a:pPr/>
              <a:t>1</a:t>
            </a:fld>
            <a:endParaRPr lang="ru-RU" smtClean="0">
              <a:cs typeface="Arial" charset="0"/>
            </a:endParaRPr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AE95C3-A1C0-4F4B-9AF1-3265E093A083}" type="slidenum">
              <a:rPr lang="ru-RU" smtClean="0">
                <a:cs typeface="Arial" charset="0"/>
              </a:rPr>
              <a:pPr/>
              <a:t>35</a:t>
            </a:fld>
            <a:endParaRPr lang="ru-RU" smtClean="0">
              <a:cs typeface="Arial" charset="0"/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514350"/>
            <a:ext cx="3430587" cy="2571750"/>
          </a:xfrm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2339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A6D72-EA36-41F7-A57B-C4614E939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8FC25-1892-49CD-8FE6-104455541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A99C2-48E8-46E1-8E95-E3C64D1E3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6868E-5092-4CC3-BD7C-940911611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5A668-7368-43D9-A207-9150A2426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3DE05-F1D5-40D2-BE51-62EC6C02D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E6A20-9A7D-4CD5-9E0C-BF85BF6AE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266C8-18D8-465B-8152-847525D972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A63DA-A64F-4607-B98D-0C4F5495A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7F238-BCCB-421E-94CC-9A1E466AA5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E41C-7B0F-47AD-9EE5-A7959585CD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3ABF-2876-4C84-90F8-D2D2EDAFF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2B5CB-1FC2-4AEB-883F-F5BB41801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1315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056AB5F6-C530-418F-9FE0-793BF16DB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ransition spd="slow">
    <p:circl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\\Zapas\REKLAMA\&#1042;&#1099;&#1089;&#1090;&#1072;&#1074;&#1082;&#1080;&#1050;&#1086;&#1085;&#1092;&#1077;&#1088;&#1077;&#1085;&#1094;&#1080;&#1080;&#1057;&#1077;&#1084;&#1080;&#1085;&#1072;&#1088;&#1099;&#1055;&#1088;&#1077;&#1084;&#1080;&#1080;\2015&#1075;\&#1057;&#1077;&#1084;&#1080;&#1085;&#1072;&#1088;%20&#1088;&#1077;&#1075;&#1080;&#1086;&#1085;.&#1074;&#1086;&#1076;&#1086;&#1082;&#1072;&#1085;&#1072;&#1083;&#1086;&#1074;_18&#1089;&#1077;&#1085;&#1090;&#1103;&#1073;&#1088;&#1103;2015\&#1040;&#1085;&#1080;&#1084;&#1072;&#1094;&#1080;&#1103;%20&#1050;&#1072;&#1084;&#1077;&#1088;%20&#1093;&#1083;&#1086;&#1087;&#1100;&#1077;&#1086;&#1073;&#1088;&#1072;&#1079;\velocity1.avi" TargetMode="Externa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1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1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2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2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2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2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2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2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2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2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oleObject" Target="../embeddings/oleObject3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oleObject3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oleObject3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oleObject" Target="../embeddings/oleObject3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3.vml"/><Relationship Id="rId4" Type="http://schemas.openxmlformats.org/officeDocument/2006/relationships/oleObject" Target="../embeddings/oleObject3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4.vml"/><Relationship Id="rId4" Type="http://schemas.openxmlformats.org/officeDocument/2006/relationships/oleObject" Target="../embeddings/oleObject3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36.bin"/><Relationship Id="rId5" Type="http://schemas.openxmlformats.org/officeDocument/2006/relationships/hyperlink" Target="http://www.eco-project.ru/" TargetMode="External"/><Relationship Id="rId4" Type="http://schemas.openxmlformats.org/officeDocument/2006/relationships/hyperlink" Target="mailto:mail@eco-project.r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3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7.vml"/><Relationship Id="rId4" Type="http://schemas.openxmlformats.org/officeDocument/2006/relationships/oleObject" Target="../embeddings/oleObject3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8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107950" y="5229225"/>
            <a:ext cx="8785225" cy="10795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i="1" dirty="0">
                <a:solidFill>
                  <a:srgbClr val="344BBE"/>
                </a:solidFill>
              </a:rPr>
              <a:t>Группа компаний ЭКО-ПРОЕКТ</a:t>
            </a:r>
            <a:r>
              <a:rPr lang="ru-RU" sz="4800" i="1" dirty="0">
                <a:solidFill>
                  <a:srgbClr val="344BBE"/>
                </a:solidFill>
              </a:rPr>
              <a:t/>
            </a:r>
            <a:br>
              <a:rPr lang="ru-RU" sz="4800" i="1" dirty="0">
                <a:solidFill>
                  <a:srgbClr val="344BBE"/>
                </a:solidFill>
              </a:rPr>
            </a:br>
            <a:r>
              <a:rPr lang="ru-RU" sz="2400" i="1" dirty="0">
                <a:solidFill>
                  <a:srgbClr val="344BBE"/>
                </a:solidFill>
              </a:rPr>
              <a:t>г. Екатеринбург</a:t>
            </a:r>
          </a:p>
        </p:txBody>
      </p:sp>
      <p:graphicFrame>
        <p:nvGraphicFramePr>
          <p:cNvPr id="332803" name="Object 3"/>
          <p:cNvGraphicFramePr>
            <a:graphicFrameLocks noChangeAspect="1"/>
          </p:cNvGraphicFramePr>
          <p:nvPr/>
        </p:nvGraphicFramePr>
        <p:xfrm>
          <a:off x="3071813" y="214313"/>
          <a:ext cx="2720975" cy="2428875"/>
        </p:xfrm>
        <a:graphic>
          <a:graphicData uri="http://schemas.openxmlformats.org/presentationml/2006/ole">
            <p:oleObj spid="_x0000_s332803" name="CorelDRAW" r:id="rId4" imgW="1093320" imgH="977040" progId="">
              <p:embed/>
            </p:oleObj>
          </a:graphicData>
        </a:graphic>
      </p:graphicFrame>
      <p:sp>
        <p:nvSpPr>
          <p:cNvPr id="332804" name="Rectangle 4"/>
          <p:cNvSpPr>
            <a:spLocks noRot="1" noChangeArrowheads="1"/>
          </p:cNvSpPr>
          <p:nvPr/>
        </p:nvSpPr>
        <p:spPr bwMode="auto">
          <a:xfrm>
            <a:off x="0" y="328612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8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Очистка производственно-</a:t>
            </a:r>
            <a:br>
              <a:rPr lang="ru-RU" sz="48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дождевых и поверхностных сточных вод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4" name="Picture 2" descr="графи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8280400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4132" name="Object 4"/>
          <p:cNvGraphicFramePr>
            <a:graphicFrameLocks noChangeAspect="1"/>
          </p:cNvGraphicFramePr>
          <p:nvPr/>
        </p:nvGraphicFramePr>
        <p:xfrm>
          <a:off x="8316913" y="115888"/>
          <a:ext cx="723900" cy="646112"/>
        </p:xfrm>
        <a:graphic>
          <a:graphicData uri="http://schemas.openxmlformats.org/presentationml/2006/ole">
            <p:oleObj spid="_x0000_s304132" name="CorelDRAW" r:id="rId4" imgW="1093320" imgH="977040" progId="">
              <p:embed/>
            </p:oleObj>
          </a:graphicData>
        </a:graphic>
      </p:graphicFrame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142875" y="5572125"/>
            <a:ext cx="8510588" cy="557213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>
              <a:defRPr/>
            </a:pPr>
            <a:r>
              <a:rPr lang="ru-RU" kern="0" dirty="0">
                <a:solidFill>
                  <a:schemeClr val="bg2"/>
                </a:solidFill>
                <a:latin typeface="Times New Roman" pitchFamily="18" charset="0"/>
                <a:ea typeface="+mj-ea"/>
                <a:cs typeface="+mj-cs"/>
              </a:rPr>
              <a:t>Гидрографы дождей</a:t>
            </a:r>
          </a:p>
        </p:txBody>
      </p:sp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11" name="Picture 3" descr="Гр-к вероятносте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785813"/>
            <a:ext cx="8286750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11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1112838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chemeClr val="bg2"/>
                </a:solidFill>
                <a:effectLst/>
                <a:latin typeface="Times New Roman" pitchFamily="18" charset="0"/>
              </a:rPr>
              <a:t>Производительность</a:t>
            </a:r>
            <a:r>
              <a:rPr lang="ru-RU" sz="2000" b="1" smtClean="0">
                <a:effectLst/>
                <a:latin typeface="Times New Roman" pitchFamily="18" charset="0"/>
              </a:rPr>
              <a:t> </a:t>
            </a:r>
            <a:r>
              <a:rPr lang="ru-RU" sz="2000" b="1" smtClean="0">
                <a:solidFill>
                  <a:schemeClr val="bg2"/>
                </a:solidFill>
                <a:effectLst/>
                <a:latin typeface="Times New Roman" pitchFamily="18" charset="0"/>
              </a:rPr>
              <a:t>очистных сооружений</a:t>
            </a:r>
          </a:p>
        </p:txBody>
      </p:sp>
      <p:graphicFrame>
        <p:nvGraphicFramePr>
          <p:cNvPr id="303109" name="Object 5"/>
          <p:cNvGraphicFramePr>
            <a:graphicFrameLocks noChangeAspect="1"/>
          </p:cNvGraphicFramePr>
          <p:nvPr>
            <p:ph idx="1"/>
          </p:nvPr>
        </p:nvGraphicFramePr>
        <p:xfrm>
          <a:off x="8288338" y="90488"/>
          <a:ext cx="755650" cy="674687"/>
        </p:xfrm>
        <a:graphic>
          <a:graphicData uri="http://schemas.openxmlformats.org/presentationml/2006/ole">
            <p:oleObj spid="_x0000_s303109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6" name="Picture 3" descr="ри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714375"/>
            <a:ext cx="86391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1954" name="Object 4"/>
          <p:cNvGraphicFramePr>
            <a:graphicFrameLocks noChangeAspect="1"/>
          </p:cNvGraphicFramePr>
          <p:nvPr/>
        </p:nvGraphicFramePr>
        <p:xfrm>
          <a:off x="8286750" y="142875"/>
          <a:ext cx="723900" cy="646113"/>
        </p:xfrm>
        <a:graphic>
          <a:graphicData uri="http://schemas.openxmlformats.org/presentationml/2006/ole">
            <p:oleObj spid="_x0000_s381954" name="CorelDRAW" r:id="rId4" imgW="1093320" imgH="977040" progId="">
              <p:embed/>
            </p:oleObj>
          </a:graphicData>
        </a:graphic>
      </p:graphicFrame>
      <p:sp>
        <p:nvSpPr>
          <p:cNvPr id="381957" name="Text Box 2"/>
          <p:cNvSpPr txBox="1">
            <a:spLocks noChangeArrowheads="1"/>
          </p:cNvSpPr>
          <p:nvPr/>
        </p:nvSpPr>
        <p:spPr bwMode="auto">
          <a:xfrm>
            <a:off x="0" y="5715000"/>
            <a:ext cx="9144000" cy="646113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Принципиальная технологическая схема глубокой очистки поверхностных сточных вод с применением реагентной контактной фильтрации</a:t>
            </a:r>
          </a:p>
        </p:txBody>
      </p:sp>
      <p:sp>
        <p:nvSpPr>
          <p:cNvPr id="381958" name="Text Box 2"/>
          <p:cNvSpPr txBox="1">
            <a:spLocks noChangeArrowheads="1"/>
          </p:cNvSpPr>
          <p:nvPr/>
        </p:nvSpPr>
        <p:spPr bwMode="auto">
          <a:xfrm>
            <a:off x="-4763" y="4659313"/>
            <a:ext cx="9144001" cy="369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ru-RU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81959" name="Text Box 2"/>
          <p:cNvSpPr txBox="1">
            <a:spLocks noChangeArrowheads="1"/>
          </p:cNvSpPr>
          <p:nvPr/>
        </p:nvSpPr>
        <p:spPr bwMode="auto">
          <a:xfrm>
            <a:off x="58738" y="4906963"/>
            <a:ext cx="8858250" cy="369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ru-RU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81960" name="Text Box 2"/>
          <p:cNvSpPr txBox="1">
            <a:spLocks noChangeArrowheads="1"/>
          </p:cNvSpPr>
          <p:nvPr/>
        </p:nvSpPr>
        <p:spPr bwMode="auto">
          <a:xfrm>
            <a:off x="147638" y="5072063"/>
            <a:ext cx="8996362" cy="369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ru-RU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9426" name="Object 5"/>
          <p:cNvGraphicFramePr>
            <a:graphicFrameLocks noChangeAspect="1"/>
          </p:cNvGraphicFramePr>
          <p:nvPr/>
        </p:nvGraphicFramePr>
        <p:xfrm>
          <a:off x="8305800" y="82550"/>
          <a:ext cx="723900" cy="646113"/>
        </p:xfrm>
        <a:graphic>
          <a:graphicData uri="http://schemas.openxmlformats.org/presentationml/2006/ole">
            <p:oleObj spid="_x0000_s359426" name="CorelDRAW" r:id="rId3" imgW="1093320" imgH="977040" progId="">
              <p:embed/>
            </p:oleObj>
          </a:graphicData>
        </a:graphic>
      </p:graphicFrame>
      <p:sp>
        <p:nvSpPr>
          <p:cNvPr id="359427" name="Text Box 11"/>
          <p:cNvSpPr txBox="1">
            <a:spLocks noChangeArrowheads="1"/>
          </p:cNvSpPr>
          <p:nvPr/>
        </p:nvSpPr>
        <p:spPr bwMode="auto">
          <a:xfrm>
            <a:off x="6300788" y="908050"/>
            <a:ext cx="2843212" cy="5226050"/>
          </a:xfrm>
          <a:prstGeom prst="rect">
            <a:avLst/>
          </a:prstGeom>
          <a:solidFill>
            <a:schemeClr val="tx2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chemeClr val="bg2"/>
                </a:solidFill>
                <a:latin typeface="Times New Roman" pitchFamily="18" charset="0"/>
              </a:rPr>
              <a:t>ОТСТОЙНИКИ-ФЛОКУЛЯТОРЫ ЭП</a:t>
            </a:r>
          </a:p>
          <a:p>
            <a:r>
              <a:rPr lang="ru-RU" sz="1600" b="0" i="1">
                <a:solidFill>
                  <a:schemeClr val="bg2"/>
                </a:solidFill>
                <a:latin typeface="Times New Roman" pitchFamily="18" charset="0"/>
              </a:rPr>
              <a:t>* используются, как основные аппараты, в реагентных и безреагентных технологиях очистки природных и техногенных (оборотных, сточных и т.п.) вод. К 2016 г. введено в эксплуатацию более 150 аппаратов номинальной производительностью до 2000 м</a:t>
            </a:r>
            <a:r>
              <a:rPr lang="ru-RU" sz="1600" b="0" i="1" baseline="30000">
                <a:solidFill>
                  <a:schemeClr val="bg2"/>
                </a:solidFill>
                <a:latin typeface="Times New Roman" pitchFamily="18" charset="0"/>
              </a:rPr>
              <a:t>3</a:t>
            </a:r>
            <a:r>
              <a:rPr lang="ru-RU" sz="1600" b="0" i="1">
                <a:solidFill>
                  <a:schemeClr val="bg2"/>
                </a:solidFill>
                <a:latin typeface="Times New Roman" pitchFamily="18" charset="0"/>
              </a:rPr>
              <a:t>/ч (диаметр – 12 м., высота – 6,1 м.). Большинство действующих аппаратов имеет производительность до 1200 м</a:t>
            </a:r>
            <a:r>
              <a:rPr lang="ru-RU" sz="1600" b="0" i="1" baseline="30000">
                <a:solidFill>
                  <a:schemeClr val="bg2"/>
                </a:solidFill>
                <a:latin typeface="Times New Roman" pitchFamily="18" charset="0"/>
              </a:rPr>
              <a:t>3</a:t>
            </a:r>
            <a:r>
              <a:rPr lang="ru-RU" sz="1600" b="0" i="1">
                <a:solidFill>
                  <a:schemeClr val="bg2"/>
                </a:solidFill>
                <a:latin typeface="Times New Roman" pitchFamily="18" charset="0"/>
              </a:rPr>
              <a:t>/ч (диаметр – 10 м., высота – 5,6 м.)</a:t>
            </a:r>
          </a:p>
        </p:txBody>
      </p:sp>
      <p:pic>
        <p:nvPicPr>
          <p:cNvPr id="359428" name="Picture 12" descr="Абинск_ОФ_1_вевртик_ма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227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402" name="Object 2"/>
          <p:cNvGraphicFramePr>
            <a:graphicFrameLocks noChangeAspect="1"/>
          </p:cNvGraphicFramePr>
          <p:nvPr/>
        </p:nvGraphicFramePr>
        <p:xfrm>
          <a:off x="0" y="-100013"/>
          <a:ext cx="9144000" cy="6237288"/>
        </p:xfrm>
        <a:graphic>
          <a:graphicData uri="http://schemas.openxmlformats.org/presentationml/2006/ole">
            <p:oleObj spid="_x0000_s230402" name="Image" r:id="rId3" imgW="37485714" imgH="25485714" progId="">
              <p:embed/>
            </p:oleObj>
          </a:graphicData>
        </a:graphic>
      </p:graphicFrame>
      <p:sp>
        <p:nvSpPr>
          <p:cNvPr id="230491" name="Rectangle 4"/>
          <p:cNvSpPr>
            <a:spLocks noChangeArrowheads="1"/>
          </p:cNvSpPr>
          <p:nvPr/>
        </p:nvSpPr>
        <p:spPr bwMode="auto">
          <a:xfrm>
            <a:off x="0" y="6072188"/>
            <a:ext cx="9144000" cy="396875"/>
          </a:xfrm>
          <a:prstGeom prst="rect">
            <a:avLst/>
          </a:prstGeom>
          <a:solidFill>
            <a:schemeClr val="tx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Конструкция отстойника-флокулятора    </a:t>
            </a:r>
          </a:p>
        </p:txBody>
      </p:sp>
      <p:pic>
        <p:nvPicPr>
          <p:cNvPr id="230492" name="Picture 5" descr="Мужик кадрированны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557338"/>
            <a:ext cx="22225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93" name="Line 6"/>
          <p:cNvSpPr>
            <a:spLocks noChangeShapeType="1"/>
          </p:cNvSpPr>
          <p:nvPr/>
        </p:nvSpPr>
        <p:spPr bwMode="auto">
          <a:xfrm>
            <a:off x="827088" y="2181225"/>
            <a:ext cx="4319587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494" name="Line 7"/>
          <p:cNvSpPr>
            <a:spLocks noChangeShapeType="1"/>
          </p:cNvSpPr>
          <p:nvPr/>
        </p:nvSpPr>
        <p:spPr bwMode="auto">
          <a:xfrm flipH="1">
            <a:off x="1084263" y="2185988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495" name="Line 22"/>
          <p:cNvSpPr>
            <a:spLocks noChangeShapeType="1"/>
          </p:cNvSpPr>
          <p:nvPr/>
        </p:nvSpPr>
        <p:spPr bwMode="auto">
          <a:xfrm flipH="1">
            <a:off x="839788" y="2185988"/>
            <a:ext cx="71437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496" name="Line 49"/>
          <p:cNvSpPr>
            <a:spLocks noChangeShapeType="1"/>
          </p:cNvSpPr>
          <p:nvPr/>
        </p:nvSpPr>
        <p:spPr bwMode="auto">
          <a:xfrm flipH="1">
            <a:off x="960438" y="2185988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497" name="Line 50"/>
          <p:cNvSpPr>
            <a:spLocks noChangeShapeType="1"/>
          </p:cNvSpPr>
          <p:nvPr/>
        </p:nvSpPr>
        <p:spPr bwMode="auto">
          <a:xfrm flipH="1">
            <a:off x="1328738" y="2190750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498" name="Line 51"/>
          <p:cNvSpPr>
            <a:spLocks noChangeShapeType="1"/>
          </p:cNvSpPr>
          <p:nvPr/>
        </p:nvSpPr>
        <p:spPr bwMode="auto">
          <a:xfrm flipH="1">
            <a:off x="1462088" y="218757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499" name="Line 52"/>
          <p:cNvSpPr>
            <a:spLocks noChangeShapeType="1"/>
          </p:cNvSpPr>
          <p:nvPr/>
        </p:nvSpPr>
        <p:spPr bwMode="auto">
          <a:xfrm flipH="1">
            <a:off x="1201738" y="2190750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00" name="Line 53"/>
          <p:cNvSpPr>
            <a:spLocks noChangeShapeType="1"/>
          </p:cNvSpPr>
          <p:nvPr/>
        </p:nvSpPr>
        <p:spPr bwMode="auto">
          <a:xfrm flipH="1">
            <a:off x="1714500" y="2189163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01" name="Line 54"/>
          <p:cNvSpPr>
            <a:spLocks noChangeShapeType="1"/>
          </p:cNvSpPr>
          <p:nvPr/>
        </p:nvSpPr>
        <p:spPr bwMode="auto">
          <a:xfrm flipH="1">
            <a:off x="1846263" y="2189163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02" name="Line 55"/>
          <p:cNvSpPr>
            <a:spLocks noChangeShapeType="1"/>
          </p:cNvSpPr>
          <p:nvPr/>
        </p:nvSpPr>
        <p:spPr bwMode="auto">
          <a:xfrm flipH="1">
            <a:off x="1585913" y="2185988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03" name="Line 56"/>
          <p:cNvSpPr>
            <a:spLocks noChangeShapeType="1"/>
          </p:cNvSpPr>
          <p:nvPr/>
        </p:nvSpPr>
        <p:spPr bwMode="auto">
          <a:xfrm flipH="1">
            <a:off x="2235200" y="218757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04" name="Line 57"/>
          <p:cNvSpPr>
            <a:spLocks noChangeShapeType="1"/>
          </p:cNvSpPr>
          <p:nvPr/>
        </p:nvSpPr>
        <p:spPr bwMode="auto">
          <a:xfrm flipH="1">
            <a:off x="2106613" y="2189163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05" name="Line 58"/>
          <p:cNvSpPr>
            <a:spLocks noChangeShapeType="1"/>
          </p:cNvSpPr>
          <p:nvPr/>
        </p:nvSpPr>
        <p:spPr bwMode="auto">
          <a:xfrm flipH="1">
            <a:off x="1979613" y="2185988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06" name="Line 59"/>
          <p:cNvSpPr>
            <a:spLocks noChangeShapeType="1"/>
          </p:cNvSpPr>
          <p:nvPr/>
        </p:nvSpPr>
        <p:spPr bwMode="auto">
          <a:xfrm flipH="1">
            <a:off x="2343150" y="2190750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07" name="Line 60"/>
          <p:cNvSpPr>
            <a:spLocks noChangeShapeType="1"/>
          </p:cNvSpPr>
          <p:nvPr/>
        </p:nvSpPr>
        <p:spPr bwMode="auto">
          <a:xfrm flipH="1">
            <a:off x="2725738" y="218757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08" name="Line 61"/>
          <p:cNvSpPr>
            <a:spLocks noChangeShapeType="1"/>
          </p:cNvSpPr>
          <p:nvPr/>
        </p:nvSpPr>
        <p:spPr bwMode="auto">
          <a:xfrm flipH="1">
            <a:off x="2825750" y="218757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09" name="Line 62"/>
          <p:cNvSpPr>
            <a:spLocks noChangeShapeType="1"/>
          </p:cNvSpPr>
          <p:nvPr/>
        </p:nvSpPr>
        <p:spPr bwMode="auto">
          <a:xfrm flipH="1">
            <a:off x="2605088" y="218757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10" name="Line 63"/>
          <p:cNvSpPr>
            <a:spLocks noChangeShapeType="1"/>
          </p:cNvSpPr>
          <p:nvPr/>
        </p:nvSpPr>
        <p:spPr bwMode="auto">
          <a:xfrm flipH="1">
            <a:off x="2471738" y="2189163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11" name="Line 64"/>
          <p:cNvSpPr>
            <a:spLocks noChangeShapeType="1"/>
          </p:cNvSpPr>
          <p:nvPr/>
        </p:nvSpPr>
        <p:spPr bwMode="auto">
          <a:xfrm flipH="1">
            <a:off x="3230563" y="218757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12" name="Line 65"/>
          <p:cNvSpPr>
            <a:spLocks noChangeShapeType="1"/>
          </p:cNvSpPr>
          <p:nvPr/>
        </p:nvSpPr>
        <p:spPr bwMode="auto">
          <a:xfrm flipH="1">
            <a:off x="3121025" y="2190750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13" name="Line 66"/>
          <p:cNvSpPr>
            <a:spLocks noChangeShapeType="1"/>
          </p:cNvSpPr>
          <p:nvPr/>
        </p:nvSpPr>
        <p:spPr bwMode="auto">
          <a:xfrm flipH="1">
            <a:off x="3343275" y="218757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14" name="Line 67"/>
          <p:cNvSpPr>
            <a:spLocks noChangeShapeType="1"/>
          </p:cNvSpPr>
          <p:nvPr/>
        </p:nvSpPr>
        <p:spPr bwMode="auto">
          <a:xfrm flipH="1">
            <a:off x="3017838" y="218757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15" name="Line 68"/>
          <p:cNvSpPr>
            <a:spLocks noChangeShapeType="1"/>
          </p:cNvSpPr>
          <p:nvPr/>
        </p:nvSpPr>
        <p:spPr bwMode="auto">
          <a:xfrm flipH="1">
            <a:off x="2921000" y="2189163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16" name="Line 69"/>
          <p:cNvSpPr>
            <a:spLocks noChangeShapeType="1"/>
          </p:cNvSpPr>
          <p:nvPr/>
        </p:nvSpPr>
        <p:spPr bwMode="auto">
          <a:xfrm flipH="1">
            <a:off x="3948113" y="2184400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17" name="Line 70"/>
          <p:cNvSpPr>
            <a:spLocks noChangeShapeType="1"/>
          </p:cNvSpPr>
          <p:nvPr/>
        </p:nvSpPr>
        <p:spPr bwMode="auto">
          <a:xfrm flipH="1">
            <a:off x="3535363" y="218757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18" name="Line 71"/>
          <p:cNvSpPr>
            <a:spLocks noChangeShapeType="1"/>
          </p:cNvSpPr>
          <p:nvPr/>
        </p:nvSpPr>
        <p:spPr bwMode="auto">
          <a:xfrm flipH="1">
            <a:off x="3433763" y="2185988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19" name="Line 72"/>
          <p:cNvSpPr>
            <a:spLocks noChangeShapeType="1"/>
          </p:cNvSpPr>
          <p:nvPr/>
        </p:nvSpPr>
        <p:spPr bwMode="auto">
          <a:xfrm flipH="1">
            <a:off x="3735388" y="2184400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20" name="Line 73"/>
          <p:cNvSpPr>
            <a:spLocks noChangeShapeType="1"/>
          </p:cNvSpPr>
          <p:nvPr/>
        </p:nvSpPr>
        <p:spPr bwMode="auto">
          <a:xfrm flipH="1">
            <a:off x="3635375" y="2182813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21" name="Line 74"/>
          <p:cNvSpPr>
            <a:spLocks noChangeShapeType="1"/>
          </p:cNvSpPr>
          <p:nvPr/>
        </p:nvSpPr>
        <p:spPr bwMode="auto">
          <a:xfrm flipH="1">
            <a:off x="3843338" y="218122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22" name="Line 75"/>
          <p:cNvSpPr>
            <a:spLocks noChangeShapeType="1"/>
          </p:cNvSpPr>
          <p:nvPr/>
        </p:nvSpPr>
        <p:spPr bwMode="auto">
          <a:xfrm flipH="1">
            <a:off x="4344988" y="2185988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23" name="Line 76"/>
          <p:cNvSpPr>
            <a:spLocks noChangeShapeType="1"/>
          </p:cNvSpPr>
          <p:nvPr/>
        </p:nvSpPr>
        <p:spPr bwMode="auto">
          <a:xfrm flipH="1">
            <a:off x="4041775" y="2189163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24" name="Line 77"/>
          <p:cNvSpPr>
            <a:spLocks noChangeShapeType="1"/>
          </p:cNvSpPr>
          <p:nvPr/>
        </p:nvSpPr>
        <p:spPr bwMode="auto">
          <a:xfrm flipH="1">
            <a:off x="4246563" y="218757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25" name="Line 78"/>
          <p:cNvSpPr>
            <a:spLocks noChangeShapeType="1"/>
          </p:cNvSpPr>
          <p:nvPr/>
        </p:nvSpPr>
        <p:spPr bwMode="auto">
          <a:xfrm flipH="1">
            <a:off x="4452938" y="2187575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26" name="Line 79"/>
          <p:cNvSpPr>
            <a:spLocks noChangeShapeType="1"/>
          </p:cNvSpPr>
          <p:nvPr/>
        </p:nvSpPr>
        <p:spPr bwMode="auto">
          <a:xfrm flipH="1">
            <a:off x="4149725" y="2182813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27" name="Line 81"/>
          <p:cNvSpPr>
            <a:spLocks noChangeShapeType="1"/>
          </p:cNvSpPr>
          <p:nvPr/>
        </p:nvSpPr>
        <p:spPr bwMode="auto">
          <a:xfrm flipH="1">
            <a:off x="4859338" y="2182813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28" name="Line 82"/>
          <p:cNvSpPr>
            <a:spLocks noChangeShapeType="1"/>
          </p:cNvSpPr>
          <p:nvPr/>
        </p:nvSpPr>
        <p:spPr bwMode="auto">
          <a:xfrm flipH="1">
            <a:off x="5043488" y="2185988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29" name="Line 83"/>
          <p:cNvSpPr>
            <a:spLocks noChangeShapeType="1"/>
          </p:cNvSpPr>
          <p:nvPr/>
        </p:nvSpPr>
        <p:spPr bwMode="auto">
          <a:xfrm flipH="1">
            <a:off x="4767263" y="2182813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30" name="Line 84"/>
          <p:cNvSpPr>
            <a:spLocks noChangeShapeType="1"/>
          </p:cNvSpPr>
          <p:nvPr/>
        </p:nvSpPr>
        <p:spPr bwMode="auto">
          <a:xfrm flipH="1">
            <a:off x="4954588" y="2185988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31" name="Line 86"/>
          <p:cNvSpPr>
            <a:spLocks noChangeShapeType="1"/>
          </p:cNvSpPr>
          <p:nvPr/>
        </p:nvSpPr>
        <p:spPr bwMode="auto">
          <a:xfrm flipH="1">
            <a:off x="4557713" y="2190750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0532" name="Line 88"/>
          <p:cNvSpPr>
            <a:spLocks noChangeShapeType="1"/>
          </p:cNvSpPr>
          <p:nvPr/>
        </p:nvSpPr>
        <p:spPr bwMode="auto">
          <a:xfrm flipH="1">
            <a:off x="4667250" y="2185988"/>
            <a:ext cx="730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230489" name="Object 89"/>
          <p:cNvGraphicFramePr>
            <a:graphicFrameLocks noChangeAspect="1"/>
          </p:cNvGraphicFramePr>
          <p:nvPr/>
        </p:nvGraphicFramePr>
        <p:xfrm>
          <a:off x="8316913" y="115888"/>
          <a:ext cx="723900" cy="646112"/>
        </p:xfrm>
        <a:graphic>
          <a:graphicData uri="http://schemas.openxmlformats.org/presentationml/2006/ole">
            <p:oleObj spid="_x0000_s230489" name="CorelDRAW" r:id="rId5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162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0" y="5857875"/>
            <a:ext cx="9144000" cy="7937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sz="20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Визуализация течений воды в камере хлопьеобразования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sz="2000" b="1" dirty="0" err="1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отстойника-флокулятора</a:t>
            </a:r>
            <a:r>
              <a:rPr lang="ru-RU" sz="20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ЭП с использованием программы «</a:t>
            </a:r>
            <a:r>
              <a:rPr lang="en-US" sz="20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Flow </a:t>
            </a:r>
            <a:r>
              <a:rPr lang="en-US" sz="2000" b="1" dirty="0" err="1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Wision</a:t>
            </a:r>
            <a:r>
              <a:rPr lang="ru-RU" sz="2000" b="1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eaLnBrk="1" hangingPunct="1">
              <a:defRPr/>
            </a:pPr>
            <a:endParaRPr lang="ru-RU" sz="1800" b="1" dirty="0"/>
          </a:p>
        </p:txBody>
      </p:sp>
      <p:pic>
        <p:nvPicPr>
          <p:cNvPr id="115875" name="velocity1.avi">
            <a:hlinkClick r:id="" action="ppaction://media"/>
          </p:cNvPr>
          <p:cNvPicPr>
            <a:picLocks noGrp="1" noRot="1" noChangeAspect="1" noChangeArrowheads="1"/>
          </p:cNvPicPr>
          <p:nvPr>
            <p:ph sz="half" idx="4294967295"/>
            <a:videoFile r:link="rId2"/>
          </p:nvPr>
        </p:nvPicPr>
        <p:blipFill>
          <a:blip r:embed="rId4"/>
          <a:srcRect/>
          <a:stretch>
            <a:fillRect/>
          </a:stretch>
        </p:blipFill>
        <p:spPr>
          <a:xfrm>
            <a:off x="857250" y="428625"/>
            <a:ext cx="7705725" cy="5316538"/>
          </a:xfrm>
        </p:spPr>
      </p:pic>
      <p:graphicFrame>
        <p:nvGraphicFramePr>
          <p:cNvPr id="358404" name="Object 2"/>
          <p:cNvGraphicFramePr>
            <a:graphicFrameLocks noChangeAspect="1"/>
          </p:cNvGraphicFramePr>
          <p:nvPr>
            <p:ph type="title" sz="quarter" idx="4294967295"/>
          </p:nvPr>
        </p:nvGraphicFramePr>
        <p:xfrm>
          <a:off x="8347075" y="114300"/>
          <a:ext cx="719138" cy="641350"/>
        </p:xfrm>
        <a:graphic>
          <a:graphicData uri="http://schemas.openxmlformats.org/presentationml/2006/ole">
            <p:oleObj spid="_x0000_s358404" name="CorelDRAW" r:id="rId5" imgW="1093320" imgH="977040" progId="">
              <p:embed/>
            </p:oleObj>
          </a:graphicData>
        </a:graphic>
      </p:graphicFrame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15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5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5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87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587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8" name="Rectangle 3"/>
          <p:cNvSpPr>
            <a:spLocks noChangeArrowheads="1"/>
          </p:cNvSpPr>
          <p:nvPr/>
        </p:nvSpPr>
        <p:spPr bwMode="auto">
          <a:xfrm>
            <a:off x="0" y="1836738"/>
            <a:ext cx="52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342900" eaLnBrk="0" hangingPunct="0"/>
            <a:endParaRPr lang="ru-RU" sz="1800" b="0">
              <a:solidFill>
                <a:schemeClr val="tx1"/>
              </a:solidFill>
            </a:endParaRPr>
          </a:p>
        </p:txBody>
      </p:sp>
      <p:sp>
        <p:nvSpPr>
          <p:cNvPr id="356359" name="Rectangle 46"/>
          <p:cNvSpPr>
            <a:spLocks noChangeArrowheads="1"/>
          </p:cNvSpPr>
          <p:nvPr/>
        </p:nvSpPr>
        <p:spPr bwMode="auto">
          <a:xfrm>
            <a:off x="107950" y="765175"/>
            <a:ext cx="89281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110000"/>
              </a:lnSpc>
              <a:buFontTx/>
              <a:buAutoNum type="arabicPeriod"/>
              <a:tabLst>
                <a:tab pos="900113" algn="l"/>
              </a:tabLst>
            </a:pPr>
            <a:r>
              <a:rPr lang="ru-RU" sz="16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Увеличенная удельная гидравлическая нагрузка на аппарат, которая составляет 5 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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15, а в отдельных случаях – до 20 м</a:t>
            </a:r>
            <a:r>
              <a:rPr lang="ru-RU" sz="1600" b="0" baseline="30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/(м</a:t>
            </a:r>
            <a:r>
              <a:rPr lang="ru-RU" sz="1600" b="0" baseline="30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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ч), вместо 1,0 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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2,5 м</a:t>
            </a:r>
            <a:r>
              <a:rPr lang="ru-RU" sz="1600" b="0" baseline="30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/(м</a:t>
            </a:r>
            <a:r>
              <a:rPr lang="ru-RU" sz="1600" b="0" baseline="30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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ч) для вторичных горизонтальных и радиальных отстойников.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tabLst>
                <a:tab pos="900113" algn="l"/>
              </a:tabLst>
            </a:pP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Малые габариты при большой единичной мощности аппаратов – до 3 -5 тыс. м</a:t>
            </a:r>
            <a:r>
              <a:rPr lang="ru-RU" sz="1600" b="0" baseline="30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/ч. Так, аппарат диаметром 10м и высотой 5,6 м имеет производительность, в зависимости от области использования, от 400 до 1200 м</a:t>
            </a:r>
            <a:r>
              <a:rPr lang="ru-RU" sz="1600" b="0" baseline="30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/ч.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tabLst>
                <a:tab pos="900113" algn="l"/>
              </a:tabLst>
            </a:pP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Экологичная закрытая конструкция, ограничивающая выброс из аппарата паров воды и нефтепродуктов.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tabLst>
                <a:tab pos="900113" algn="l"/>
              </a:tabLst>
            </a:pP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Высокая эффективность очистки воды от взвешенных веществ (В) и нефтепродуктов (Н) – до величины В – до 5 мг/л, Н – до 0,2 мг/л.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tabLst>
                <a:tab pos="900113" algn="l"/>
              </a:tabLst>
            </a:pP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Устойчивость по эффективности очистки воды от взвешенных веществ и нефтепродуктов при больших колебаниях состава исходной воды. 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tabLst>
                <a:tab pos="900113" algn="l"/>
              </a:tabLst>
            </a:pP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Полная автоматизация процесса очистки воды и удаления осадка.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tabLst>
                <a:tab pos="900113" algn="l"/>
              </a:tabLst>
            </a:pP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Возможность применения в самых разных реагентных и безреагентых технологиях очистки природных, оборотных и сточных вод.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tabLst>
                <a:tab pos="900113" algn="l"/>
              </a:tabLst>
            </a:pP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Возможность размещения как внутри, так и вне зданий в зависимости от условий работы и климата; при размещении аппаратов в здании тепло, выделяемое корпусом аппарата, используется для отопления.</a:t>
            </a:r>
          </a:p>
          <a:p>
            <a:pPr marL="342900" indent="-342900">
              <a:lnSpc>
                <a:spcPct val="110000"/>
              </a:lnSpc>
              <a:buFontTx/>
              <a:buAutoNum type="arabicPeriod"/>
              <a:tabLst>
                <a:tab pos="900113" algn="l"/>
              </a:tabLst>
            </a:pPr>
            <a:r>
              <a:rPr lang="ru-RU" sz="1600" b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Минимальное энергопотребление, в сравнении с другими технологиями глубокой очистки воды –  фильтрованием и флотацией, поскольку процесс осуществляется с использованием сил гравитации.</a:t>
            </a:r>
          </a:p>
        </p:txBody>
      </p:sp>
      <p:sp>
        <p:nvSpPr>
          <p:cNvPr id="356360" name="Rectangle 47"/>
          <p:cNvSpPr>
            <a:spLocks noChangeArrowheads="1"/>
          </p:cNvSpPr>
          <p:nvPr/>
        </p:nvSpPr>
        <p:spPr bwMode="auto">
          <a:xfrm>
            <a:off x="1857375" y="285750"/>
            <a:ext cx="557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ru-RU" u="sng">
                <a:solidFill>
                  <a:srgbClr val="19478B"/>
                </a:solidFill>
                <a:latin typeface="Times New Roman" pitchFamily="18" charset="0"/>
              </a:rPr>
              <a:t>Особенности отстойников-флокуляторов:</a:t>
            </a:r>
          </a:p>
        </p:txBody>
      </p:sp>
      <p:graphicFrame>
        <p:nvGraphicFramePr>
          <p:cNvPr id="356357" name="Object 48"/>
          <p:cNvGraphicFramePr>
            <a:graphicFrameLocks noChangeAspect="1"/>
          </p:cNvGraphicFramePr>
          <p:nvPr>
            <p:ph idx="4294967295"/>
          </p:nvPr>
        </p:nvGraphicFramePr>
        <p:xfrm>
          <a:off x="8283575" y="112713"/>
          <a:ext cx="755650" cy="674687"/>
        </p:xfrm>
        <a:graphic>
          <a:graphicData uri="http://schemas.openxmlformats.org/presentationml/2006/ole">
            <p:oleObj spid="_x0000_s356357" name="CorelDRAW" r:id="rId3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D26D9-F21A-4244-8208-8A936F915F60}" type="slidenum">
              <a:rPr lang="ru-RU"/>
              <a:pPr>
                <a:defRPr/>
              </a:pPr>
              <a:t>17</a:t>
            </a:fld>
            <a:endParaRPr lang="ru-RU"/>
          </a:p>
        </p:txBody>
      </p:sp>
      <p:pic>
        <p:nvPicPr>
          <p:cNvPr id="299015" name="Picture 2" descr="Ливнёвка_Схем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9013" name="Object 4"/>
          <p:cNvGraphicFramePr>
            <a:graphicFrameLocks noChangeAspect="1"/>
          </p:cNvGraphicFramePr>
          <p:nvPr/>
        </p:nvGraphicFramePr>
        <p:xfrm>
          <a:off x="8143875" y="214313"/>
          <a:ext cx="723900" cy="646112"/>
        </p:xfrm>
        <a:graphic>
          <a:graphicData uri="http://schemas.openxmlformats.org/presentationml/2006/ole">
            <p:oleObj spid="_x0000_s299013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2" name="Picture 2" descr="Ри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08050"/>
            <a:ext cx="8253412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1060" name="Object 4"/>
          <p:cNvGraphicFramePr>
            <a:graphicFrameLocks noChangeAspect="1"/>
          </p:cNvGraphicFramePr>
          <p:nvPr/>
        </p:nvGraphicFramePr>
        <p:xfrm>
          <a:off x="8286750" y="142875"/>
          <a:ext cx="723900" cy="646113"/>
        </p:xfrm>
        <a:graphic>
          <a:graphicData uri="http://schemas.openxmlformats.org/presentationml/2006/ole">
            <p:oleObj spid="_x0000_s301060" name="CorelDRAW" r:id="rId4" imgW="1093320" imgH="977040" progId="">
              <p:embed/>
            </p:oleObj>
          </a:graphicData>
        </a:graphic>
      </p:graphicFrame>
      <p:sp>
        <p:nvSpPr>
          <p:cNvPr id="301063" name="Text Box 2"/>
          <p:cNvSpPr txBox="1">
            <a:spLocks noChangeArrowheads="1"/>
          </p:cNvSpPr>
          <p:nvPr/>
        </p:nvSpPr>
        <p:spPr bwMode="auto">
          <a:xfrm>
            <a:off x="0" y="6211888"/>
            <a:ext cx="9144000" cy="369887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Принципиальная технологическая схема</a:t>
            </a:r>
          </a:p>
        </p:txBody>
      </p:sp>
    </p:spTree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1" name="Picture 3" descr="Rotation of Фото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0930" name="Object 4"/>
          <p:cNvGraphicFramePr>
            <a:graphicFrameLocks noChangeAspect="1"/>
          </p:cNvGraphicFramePr>
          <p:nvPr/>
        </p:nvGraphicFramePr>
        <p:xfrm>
          <a:off x="8286750" y="142875"/>
          <a:ext cx="723900" cy="646113"/>
        </p:xfrm>
        <a:graphic>
          <a:graphicData uri="http://schemas.openxmlformats.org/presentationml/2006/ole">
            <p:oleObj spid="_x0000_s380930" name="CorelDRAW" r:id="rId4" imgW="1093320" imgH="977040" progId="">
              <p:embed/>
            </p:oleObj>
          </a:graphicData>
        </a:graphic>
      </p:graphicFrame>
      <p:sp>
        <p:nvSpPr>
          <p:cNvPr id="380932" name="Text Box 2"/>
          <p:cNvSpPr txBox="1"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Центральные секции ливненакопителя</a:t>
            </a:r>
          </a:p>
        </p:txBody>
      </p:sp>
    </p:spTree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323850" y="912813"/>
            <a:ext cx="8640763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>
              <a:lnSpc>
                <a:spcPct val="90000"/>
              </a:lnSpc>
              <a:tabLst>
                <a:tab pos="900113" algn="l"/>
              </a:tabLst>
              <a:defRPr/>
            </a:pPr>
            <a:r>
              <a:rPr lang="ru-RU" sz="1600" b="0" i="1" dirty="0">
                <a:solidFill>
                  <a:schemeClr val="bg2"/>
                </a:solidFill>
                <a:latin typeface="Times New Roman" pitchFamily="18" charset="0"/>
                <a:cs typeface="+mn-cs"/>
              </a:rPr>
              <a:t>    </a:t>
            </a:r>
            <a:r>
              <a:rPr lang="en-US" i="1" u="sng" dirty="0">
                <a:solidFill>
                  <a:schemeClr val="bg2"/>
                </a:solidFill>
                <a:latin typeface="Times New Roman" pitchFamily="18" charset="0"/>
                <a:cs typeface="+mn-cs"/>
              </a:rPr>
              <a:t>1993</a:t>
            </a:r>
            <a:r>
              <a:rPr lang="ru-RU" i="1" u="sng" dirty="0">
                <a:solidFill>
                  <a:schemeClr val="bg2"/>
                </a:solidFill>
                <a:latin typeface="Times New Roman" pitchFamily="18" charset="0"/>
                <a:cs typeface="+mn-cs"/>
              </a:rPr>
              <a:t>г</a:t>
            </a:r>
            <a:r>
              <a:rPr lang="ru-RU" b="0" i="1" u="sng" dirty="0">
                <a:solidFill>
                  <a:schemeClr val="bg2"/>
                </a:solidFill>
                <a:latin typeface="Times New Roman" pitchFamily="18" charset="0"/>
                <a:cs typeface="+mn-cs"/>
              </a:rPr>
              <a:t>.</a:t>
            </a:r>
            <a:r>
              <a:rPr lang="ru-RU" sz="1600" b="0" i="1" dirty="0">
                <a:solidFill>
                  <a:schemeClr val="bg2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b="0" dirty="0">
                <a:solidFill>
                  <a:schemeClr val="bg2"/>
                </a:solidFill>
                <a:cs typeface="+mn-cs"/>
              </a:rPr>
              <a:t>–</a:t>
            </a:r>
            <a:r>
              <a:rPr lang="ru-RU" sz="1600" b="0" i="1" dirty="0">
                <a:solidFill>
                  <a:schemeClr val="bg2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1800" b="0" i="1" dirty="0">
                <a:solidFill>
                  <a:schemeClr val="bg2"/>
                </a:solidFill>
                <a:latin typeface="Times New Roman" pitchFamily="18" charset="0"/>
                <a:cs typeface="+mn-cs"/>
              </a:rPr>
              <a:t>Научно-проектная фирма ЭКО-ПРОЕКТ основана, как организация по проектированию   водоочистных установок, преимущественно – для металлургических предприятий. Основатели – ведущие специалисты из Уральского государственного института по проектированию металлургических заводов – </a:t>
            </a:r>
            <a:r>
              <a:rPr lang="ru-RU" sz="1800" b="0" i="1" dirty="0" err="1">
                <a:solidFill>
                  <a:schemeClr val="bg2"/>
                </a:solidFill>
                <a:latin typeface="Times New Roman" pitchFamily="18" charset="0"/>
                <a:cs typeface="+mn-cs"/>
              </a:rPr>
              <a:t>Уралгипромез</a:t>
            </a:r>
            <a:r>
              <a:rPr lang="ru-RU" sz="1800" b="0" i="1" dirty="0">
                <a:solidFill>
                  <a:schemeClr val="bg2"/>
                </a:solidFill>
                <a:latin typeface="Times New Roman" pitchFamily="18" charset="0"/>
                <a:cs typeface="+mn-cs"/>
              </a:rPr>
              <a:t>, г. Екатеринбург</a:t>
            </a:r>
            <a:r>
              <a:rPr lang="ru-RU" dirty="0">
                <a:solidFill>
                  <a:schemeClr val="bg2"/>
                </a:solidFill>
                <a:cs typeface="+mn-cs"/>
              </a:rPr>
              <a:t> </a:t>
            </a:r>
          </a:p>
          <a:p>
            <a:pPr marL="342900" indent="-342900">
              <a:lnSpc>
                <a:spcPct val="90000"/>
              </a:lnSpc>
              <a:tabLst>
                <a:tab pos="900113" algn="l"/>
              </a:tabLst>
              <a:defRPr/>
            </a:pPr>
            <a:endParaRPr lang="ru-RU" sz="1800" b="0" i="1" dirty="0">
              <a:solidFill>
                <a:schemeClr val="bg2"/>
              </a:solidFill>
              <a:latin typeface="Times New Roman" pitchFamily="18" charset="0"/>
              <a:cs typeface="+mn-cs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tabLst>
                <a:tab pos="900113" algn="l"/>
              </a:tabLst>
              <a:defRPr/>
            </a:pPr>
            <a:r>
              <a:rPr lang="ru-RU" sz="1600" b="0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    </a:t>
            </a:r>
            <a:r>
              <a:rPr lang="ru-RU" i="1" u="sng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1995г</a:t>
            </a:r>
            <a:r>
              <a:rPr lang="ru-RU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.</a:t>
            </a:r>
            <a:r>
              <a:rPr lang="ru-RU" sz="1600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 </a:t>
            </a:r>
            <a:r>
              <a:rPr lang="ru-RU" b="0" i="1" dirty="0">
                <a:solidFill>
                  <a:schemeClr val="bg2"/>
                </a:solidFill>
                <a:cs typeface="+mn-cs"/>
              </a:rPr>
              <a:t>–</a:t>
            </a:r>
            <a:r>
              <a:rPr lang="ru-RU" sz="1600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 </a:t>
            </a:r>
            <a:r>
              <a:rPr lang="ru-RU" sz="1800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Создан отдел разработки конструкторской документации водоочистного оборудования</a:t>
            </a:r>
          </a:p>
          <a:p>
            <a:pPr marL="342900" indent="-342900">
              <a:lnSpc>
                <a:spcPct val="90000"/>
              </a:lnSpc>
              <a:tabLst>
                <a:tab pos="900113" algn="l"/>
              </a:tabLst>
              <a:defRPr/>
            </a:pPr>
            <a:endParaRPr lang="ru-RU" sz="1800" b="0" i="1" dirty="0">
              <a:solidFill>
                <a:schemeClr val="bg2"/>
              </a:solidFill>
              <a:latin typeface="Times New Roman" pitchFamily="18" charset="0"/>
              <a:cs typeface="+mn-cs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tabLst>
                <a:tab pos="900113" algn="l"/>
              </a:tabLst>
              <a:defRPr/>
            </a:pPr>
            <a:r>
              <a:rPr lang="ru-RU" sz="1600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    </a:t>
            </a:r>
            <a:r>
              <a:rPr lang="ru-RU" i="1" u="sng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1996г</a:t>
            </a:r>
            <a:r>
              <a:rPr lang="ru-RU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.</a:t>
            </a:r>
            <a:r>
              <a:rPr lang="ru-RU" sz="1600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 </a:t>
            </a:r>
            <a:r>
              <a:rPr lang="ru-RU" b="0" i="1" dirty="0">
                <a:solidFill>
                  <a:schemeClr val="bg2"/>
                </a:solidFill>
                <a:cs typeface="+mn-cs"/>
              </a:rPr>
              <a:t>–</a:t>
            </a:r>
            <a:r>
              <a:rPr lang="ru-RU" sz="1600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 </a:t>
            </a:r>
            <a:r>
              <a:rPr lang="ru-RU" sz="1800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Организовано производство оригинального высокоэффективного водоочистного оборудования</a:t>
            </a:r>
            <a:r>
              <a:rPr lang="ru-RU" sz="1800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 </a:t>
            </a:r>
          </a:p>
          <a:p>
            <a:pPr marL="342900" indent="-342900">
              <a:lnSpc>
                <a:spcPct val="90000"/>
              </a:lnSpc>
              <a:tabLst>
                <a:tab pos="900113" algn="l"/>
              </a:tabLst>
              <a:defRPr/>
            </a:pPr>
            <a:endParaRPr lang="ru-RU" sz="1800" b="0" i="1" dirty="0">
              <a:solidFill>
                <a:schemeClr val="bg2"/>
              </a:solidFill>
              <a:latin typeface="Times New Roman" pitchFamily="18" charset="0"/>
              <a:cs typeface="+mn-cs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tabLst>
                <a:tab pos="900113" algn="l"/>
              </a:tabLst>
              <a:defRPr/>
            </a:pPr>
            <a:r>
              <a:rPr lang="ru-RU" sz="1600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    </a:t>
            </a:r>
            <a:r>
              <a:rPr lang="ru-RU" i="1" u="sng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1997г</a:t>
            </a:r>
            <a:r>
              <a:rPr lang="ru-RU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.</a:t>
            </a:r>
            <a:r>
              <a:rPr lang="ru-RU" sz="1600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 </a:t>
            </a:r>
            <a:r>
              <a:rPr lang="ru-RU" b="0" i="1" dirty="0">
                <a:solidFill>
                  <a:schemeClr val="bg2"/>
                </a:solidFill>
                <a:cs typeface="+mn-cs"/>
              </a:rPr>
              <a:t>–</a:t>
            </a:r>
            <a:r>
              <a:rPr lang="ru-RU" sz="1600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 </a:t>
            </a:r>
            <a:r>
              <a:rPr lang="ru-RU" sz="1800" b="0" i="1" dirty="0">
                <a:solidFill>
                  <a:schemeClr val="bg2"/>
                </a:solidFill>
                <a:latin typeface="Times New Roman" pitchFamily="18" charset="0"/>
                <a:cs typeface="+mn-cs"/>
                <a:sym typeface="Symbol" pitchFamily="18" charset="2"/>
              </a:rPr>
              <a:t>Создан отдел технологических исследований и пуско-наладки</a:t>
            </a:r>
          </a:p>
          <a:p>
            <a:pPr marL="342900" indent="-342900">
              <a:lnSpc>
                <a:spcPct val="90000"/>
              </a:lnSpc>
              <a:tabLst>
                <a:tab pos="900113" algn="l"/>
              </a:tabLst>
              <a:defRPr/>
            </a:pPr>
            <a:endParaRPr lang="ru-RU" sz="1800" b="0" i="1" dirty="0">
              <a:solidFill>
                <a:schemeClr val="bg2"/>
              </a:solidFill>
              <a:latin typeface="Times New Roman" pitchFamily="18" charset="0"/>
              <a:cs typeface="+mn-cs"/>
              <a:sym typeface="Symbol" pitchFamily="18" charset="2"/>
            </a:endParaRPr>
          </a:p>
          <a:p>
            <a:pPr marL="342900" indent="-342900" algn="ctr">
              <a:lnSpc>
                <a:spcPct val="90000"/>
              </a:lnSpc>
              <a:tabLst>
                <a:tab pos="900113" algn="l"/>
              </a:tabLst>
              <a:defRPr/>
            </a:pPr>
            <a:r>
              <a:rPr lang="ru-RU" sz="18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  <a:sym typeface="Symbol" pitchFamily="18" charset="2"/>
              </a:rPr>
              <a:t>          </a:t>
            </a:r>
            <a:r>
              <a:rPr lang="ru-RU" sz="1800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  <a:sym typeface="Symbol" pitchFamily="18" charset="2"/>
              </a:rPr>
              <a:t>В результате развития создана комплексная инжиниринговая компания, специализированная на создании и внедрении инновационных водоочистных технологий, а также на технологической поддержке институтов генерального проектирования предприятий черной металлургии  (</a:t>
            </a:r>
            <a:r>
              <a:rPr lang="ru-RU" sz="1800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  <a:sym typeface="Symbol" pitchFamily="18" charset="2"/>
              </a:rPr>
              <a:t>ГИПРОМЕЗов</a:t>
            </a:r>
            <a:r>
              <a:rPr lang="ru-RU" sz="1800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  <a:sym typeface="Symbol" pitchFamily="18" charset="2"/>
              </a:rPr>
              <a:t> и др.) России и Украины.</a:t>
            </a:r>
          </a:p>
          <a:p>
            <a:pPr marL="342900" indent="-342900" algn="ctr">
              <a:tabLst>
                <a:tab pos="900113" algn="l"/>
              </a:tabLst>
              <a:defRPr/>
            </a:pPr>
            <a:r>
              <a:rPr lang="ru-RU" sz="1800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  <a:sym typeface="Symbol" pitchFamily="18" charset="2"/>
              </a:rPr>
              <a:t>Водоочистные технологии </a:t>
            </a:r>
            <a:r>
              <a:rPr lang="ru-RU" sz="1800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  <a:sym typeface="Symbol" pitchFamily="18" charset="2"/>
              </a:rPr>
              <a:t>ЭКО-ПРОЕКТа</a:t>
            </a:r>
            <a:r>
              <a:rPr lang="ru-RU" sz="1800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  <a:sym typeface="Symbol" pitchFamily="18" charset="2"/>
              </a:rPr>
              <a:t> широко применяются также в цветной металлургии, в машиностроении, в коммунальном хозяйстве и в других отраслях народного хозяйства</a:t>
            </a:r>
            <a:r>
              <a:rPr lang="ru-RU" sz="1800" b="0" i="1" dirty="0">
                <a:solidFill>
                  <a:srgbClr val="008000"/>
                </a:solidFill>
                <a:latin typeface="Times New Roman" pitchFamily="18" charset="0"/>
                <a:cs typeface="+mn-cs"/>
                <a:sym typeface="Symbol" pitchFamily="18" charset="2"/>
              </a:rPr>
              <a:t>    </a:t>
            </a:r>
          </a:p>
        </p:txBody>
      </p:sp>
      <p:sp>
        <p:nvSpPr>
          <p:cNvPr id="290825" name="Rectangle 3"/>
          <p:cNvSpPr>
            <a:spLocks noChangeArrowheads="1"/>
          </p:cNvSpPr>
          <p:nvPr/>
        </p:nvSpPr>
        <p:spPr bwMode="auto">
          <a:xfrm>
            <a:off x="1331913" y="188913"/>
            <a:ext cx="64801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i="1" u="sng">
                <a:solidFill>
                  <a:srgbClr val="008000"/>
                </a:solidFill>
                <a:latin typeface="Arial Unicode MS" pitchFamily="34" charset="-128"/>
              </a:rPr>
              <a:t>История развития ЭКО-ПРОЕКТа:</a:t>
            </a:r>
          </a:p>
        </p:txBody>
      </p:sp>
      <p:sp>
        <p:nvSpPr>
          <p:cNvPr id="290826" name="AutoShape 4"/>
          <p:cNvSpPr>
            <a:spLocks noChangeArrowheads="1"/>
          </p:cNvSpPr>
          <p:nvPr/>
        </p:nvSpPr>
        <p:spPr bwMode="auto">
          <a:xfrm>
            <a:off x="250825" y="2565400"/>
            <a:ext cx="350838" cy="142875"/>
          </a:xfrm>
          <a:prstGeom prst="curvedDownArrow">
            <a:avLst>
              <a:gd name="adj1" fmla="val 49111"/>
              <a:gd name="adj2" fmla="val 98222"/>
              <a:gd name="adj3" fmla="val 33333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0827" name="AutoShape 5"/>
          <p:cNvSpPr>
            <a:spLocks noChangeArrowheads="1"/>
          </p:cNvSpPr>
          <p:nvPr/>
        </p:nvSpPr>
        <p:spPr bwMode="auto">
          <a:xfrm>
            <a:off x="250825" y="1052513"/>
            <a:ext cx="350838" cy="142875"/>
          </a:xfrm>
          <a:prstGeom prst="curvedDownArrow">
            <a:avLst>
              <a:gd name="adj1" fmla="val 49111"/>
              <a:gd name="adj2" fmla="val 98222"/>
              <a:gd name="adj3" fmla="val 33333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0828" name="AutoShape 6"/>
          <p:cNvSpPr>
            <a:spLocks noChangeArrowheads="1"/>
          </p:cNvSpPr>
          <p:nvPr/>
        </p:nvSpPr>
        <p:spPr bwMode="auto">
          <a:xfrm>
            <a:off x="250825" y="4076700"/>
            <a:ext cx="350838" cy="142875"/>
          </a:xfrm>
          <a:prstGeom prst="curvedDownArrow">
            <a:avLst>
              <a:gd name="adj1" fmla="val 49111"/>
              <a:gd name="adj2" fmla="val 98222"/>
              <a:gd name="adj3" fmla="val 33333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290823" name="Object 7"/>
          <p:cNvGraphicFramePr>
            <a:graphicFrameLocks noChangeAspect="1"/>
          </p:cNvGraphicFramePr>
          <p:nvPr>
            <p:ph/>
          </p:nvPr>
        </p:nvGraphicFramePr>
        <p:xfrm>
          <a:off x="8316913" y="115888"/>
          <a:ext cx="723900" cy="646112"/>
        </p:xfrm>
        <a:graphic>
          <a:graphicData uri="http://schemas.openxmlformats.org/presentationml/2006/ole">
            <p:oleObj spid="_x0000_s290823" name="CorelDRAW" r:id="rId3" imgW="1093320" imgH="977040" progId="">
              <p:embed/>
            </p:oleObj>
          </a:graphicData>
        </a:graphic>
      </p:graphicFrame>
      <p:sp>
        <p:nvSpPr>
          <p:cNvPr id="290829" name="AutoShape 8"/>
          <p:cNvSpPr>
            <a:spLocks noChangeArrowheads="1"/>
          </p:cNvSpPr>
          <p:nvPr/>
        </p:nvSpPr>
        <p:spPr bwMode="auto">
          <a:xfrm>
            <a:off x="250825" y="3357563"/>
            <a:ext cx="350838" cy="142875"/>
          </a:xfrm>
          <a:prstGeom prst="curvedDownArrow">
            <a:avLst>
              <a:gd name="adj1" fmla="val 49111"/>
              <a:gd name="adj2" fmla="val 98222"/>
              <a:gd name="adj3" fmla="val 33333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 advClick="0" advTm="2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F65AB-27F9-4E0E-9060-BD9F48CDF46E}" type="slidenum">
              <a:rPr lang="ru-RU"/>
              <a:pPr>
                <a:defRPr/>
              </a:pPr>
              <a:t>20</a:t>
            </a:fld>
            <a:endParaRPr lang="ru-RU"/>
          </a:p>
        </p:txBody>
      </p:sp>
      <p:pic>
        <p:nvPicPr>
          <p:cNvPr id="263176" name="Picture 2" descr="отстойник Уралма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7" name="Text Box 3"/>
          <p:cNvSpPr txBox="1">
            <a:spLocks noChangeArrowheads="1"/>
          </p:cNvSpPr>
          <p:nvPr/>
        </p:nvSpPr>
        <p:spPr bwMode="auto">
          <a:xfrm>
            <a:off x="0" y="5934075"/>
            <a:ext cx="9172575" cy="923925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Уралмашзавод </a:t>
            </a:r>
          </a:p>
          <a:p>
            <a:pPr algn="ctr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Очистные сооружения промышленно-ливневой канализации завода                    Отстойник-флокулятор</a:t>
            </a:r>
          </a:p>
        </p:txBody>
      </p:sp>
      <p:graphicFrame>
        <p:nvGraphicFramePr>
          <p:cNvPr id="263174" name="Object 3"/>
          <p:cNvGraphicFramePr>
            <a:graphicFrameLocks noChangeAspect="1"/>
          </p:cNvGraphicFramePr>
          <p:nvPr/>
        </p:nvGraphicFramePr>
        <p:xfrm>
          <a:off x="8348663" y="90488"/>
          <a:ext cx="723900" cy="646112"/>
        </p:xfrm>
        <a:graphic>
          <a:graphicData uri="http://schemas.openxmlformats.org/presentationml/2006/ole">
            <p:oleObj spid="_x0000_s263174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B3337-79CD-4B84-AF7C-A2C3F3A18D6D}" type="slidenum">
              <a:rPr lang="ru-RU"/>
              <a:pPr>
                <a:defRPr/>
              </a:pPr>
              <a:t>21</a:t>
            </a:fld>
            <a:endParaRPr lang="ru-RU"/>
          </a:p>
        </p:txBody>
      </p:sp>
      <p:pic>
        <p:nvPicPr>
          <p:cNvPr id="262152" name="Picture 2" descr="уралмаш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53" name="Text Box 3"/>
          <p:cNvSpPr txBox="1">
            <a:spLocks noChangeArrowheads="1"/>
          </p:cNvSpPr>
          <p:nvPr/>
        </p:nvSpPr>
        <p:spPr bwMode="auto">
          <a:xfrm>
            <a:off x="-28575" y="5934075"/>
            <a:ext cx="9172575" cy="923925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Уралмашзавод</a:t>
            </a:r>
          </a:p>
          <a:p>
            <a:pPr algn="ctr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Очистные сооружения промышленно-ливневой канализации завода                           Зал отстойников-флокуляторов</a:t>
            </a:r>
          </a:p>
        </p:txBody>
      </p:sp>
      <p:graphicFrame>
        <p:nvGraphicFramePr>
          <p:cNvPr id="262150" name="Object 3"/>
          <p:cNvGraphicFramePr>
            <a:graphicFrameLocks noChangeAspect="1"/>
          </p:cNvGraphicFramePr>
          <p:nvPr/>
        </p:nvGraphicFramePr>
        <p:xfrm>
          <a:off x="8277225" y="95250"/>
          <a:ext cx="723900" cy="646113"/>
        </p:xfrm>
        <a:graphic>
          <a:graphicData uri="http://schemas.openxmlformats.org/presentationml/2006/ole">
            <p:oleObj spid="_x0000_s262150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D93C3-54F3-4721-A469-4F90D9920243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345095" name="Rectangle 2"/>
          <p:cNvSpPr>
            <a:spLocks noChangeArrowheads="1"/>
          </p:cNvSpPr>
          <p:nvPr/>
        </p:nvSpPr>
        <p:spPr bwMode="auto">
          <a:xfrm>
            <a:off x="2438400" y="-1814513"/>
            <a:ext cx="426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 sz="600" b="0">
              <a:solidFill>
                <a:schemeClr val="tx1"/>
              </a:solidFill>
            </a:endParaRPr>
          </a:p>
          <a:p>
            <a:pPr algn="ctr" eaLnBrk="0" hangingPunct="0"/>
            <a:r>
              <a:rPr lang="ru-RU" sz="1400" b="0">
                <a:solidFill>
                  <a:schemeClr val="tx1"/>
                </a:solidFill>
                <a:cs typeface="Times New Roman" pitchFamily="18" charset="0"/>
              </a:rPr>
              <a:t>Состав ливневых и талых вод по данным литературы</a:t>
            </a:r>
            <a:endParaRPr lang="ru-RU" sz="1800" b="0">
              <a:solidFill>
                <a:schemeClr val="tx1"/>
              </a:solidFill>
            </a:endParaRPr>
          </a:p>
        </p:txBody>
      </p:sp>
      <p:sp>
        <p:nvSpPr>
          <p:cNvPr id="345096" name="Text Box 3"/>
          <p:cNvSpPr txBox="1">
            <a:spLocks noChangeArrowheads="1"/>
          </p:cNvSpPr>
          <p:nvPr/>
        </p:nvSpPr>
        <p:spPr bwMode="auto">
          <a:xfrm>
            <a:off x="1857375" y="214313"/>
            <a:ext cx="5103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Химический</a:t>
            </a:r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состав ливневых и талых вод</a:t>
            </a:r>
          </a:p>
        </p:txBody>
      </p:sp>
      <p:pic>
        <p:nvPicPr>
          <p:cNvPr id="345097" name="Picture 5" descr="Доклад технология гл очист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571500"/>
            <a:ext cx="8890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5092" name="Object 4"/>
          <p:cNvGraphicFramePr>
            <a:graphicFrameLocks noChangeAspect="1"/>
          </p:cNvGraphicFramePr>
          <p:nvPr/>
        </p:nvGraphicFramePr>
        <p:xfrm>
          <a:off x="8316913" y="115888"/>
          <a:ext cx="723900" cy="646112"/>
        </p:xfrm>
        <a:graphic>
          <a:graphicData uri="http://schemas.openxmlformats.org/presentationml/2006/ole">
            <p:oleObj spid="_x0000_s345092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7858" name="Object 4"/>
          <p:cNvGraphicFramePr>
            <a:graphicFrameLocks noChangeAspect="1"/>
          </p:cNvGraphicFramePr>
          <p:nvPr/>
        </p:nvGraphicFramePr>
        <p:xfrm>
          <a:off x="8286750" y="142875"/>
          <a:ext cx="723900" cy="646113"/>
        </p:xfrm>
        <a:graphic>
          <a:graphicData uri="http://schemas.openxmlformats.org/presentationml/2006/ole">
            <p:oleObj spid="_x0000_s377858" name="CorelDRAW" r:id="rId3" imgW="1093320" imgH="977040" progId="">
              <p:embed/>
            </p:oleObj>
          </a:graphicData>
        </a:graphic>
      </p:graphicFrame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7786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714375"/>
            <a:ext cx="74295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F42A6-7502-43B3-8DE1-087B649BAC8C}" type="slidenum">
              <a:rPr lang="ru-RU"/>
              <a:pPr>
                <a:defRPr/>
              </a:pPr>
              <a:t>24</a:t>
            </a:fld>
            <a:endParaRPr lang="ru-RU"/>
          </a:p>
        </p:txBody>
      </p:sp>
      <p:pic>
        <p:nvPicPr>
          <p:cNvPr id="361478" name="Picture 4" descr="Сибай_с нашим логотип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1476" name="Object 3"/>
          <p:cNvGraphicFramePr>
            <a:graphicFrameLocks noChangeAspect="1"/>
          </p:cNvGraphicFramePr>
          <p:nvPr/>
        </p:nvGraphicFramePr>
        <p:xfrm>
          <a:off x="8348663" y="84138"/>
          <a:ext cx="723900" cy="646112"/>
        </p:xfrm>
        <a:graphic>
          <a:graphicData uri="http://schemas.openxmlformats.org/presentationml/2006/ole">
            <p:oleObj spid="_x0000_s361476" name="CorelDRAW" r:id="rId4" imgW="1093320" imgH="977040" progId="">
              <p:embed/>
            </p:oleObj>
          </a:graphicData>
        </a:graphic>
      </p:graphicFrame>
      <p:sp>
        <p:nvSpPr>
          <p:cNvPr id="361479" name="Text Box 4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solidFill>
            <a:schemeClr val="tx2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Отстойник-флокулятор диаметром 10м,</a:t>
            </a:r>
          </a:p>
          <a:p>
            <a:pPr algn="ctr" eaLnBrk="0" hangingPunct="0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производительность - 400  м</a:t>
            </a:r>
            <a:r>
              <a:rPr lang="ru-RU" baseline="30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/ч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502" name="Picture 5" descr="Сибай_прозрвода в ОФ_ма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38" y="0"/>
            <a:ext cx="9151938" cy="573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2503" name="Text Box 3"/>
          <p:cNvSpPr txBox="1">
            <a:spLocks noChangeArrowheads="1"/>
          </p:cNvSpPr>
          <p:nvPr/>
        </p:nvSpPr>
        <p:spPr bwMode="auto">
          <a:xfrm>
            <a:off x="0" y="5929313"/>
            <a:ext cx="9144000" cy="646112"/>
          </a:xfrm>
          <a:prstGeom prst="rect">
            <a:avLst/>
          </a:prstGeom>
          <a:solidFill>
            <a:schemeClr val="tx1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Вид на камеру хлопьеобразования и </a:t>
            </a:r>
          </a:p>
          <a:p>
            <a:pPr algn="ctr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камеру отстаивания отстойников-флокуляторов</a:t>
            </a:r>
          </a:p>
        </p:txBody>
      </p:sp>
      <p:graphicFrame>
        <p:nvGraphicFramePr>
          <p:cNvPr id="362500" name="Object 4"/>
          <p:cNvGraphicFramePr>
            <a:graphicFrameLocks noChangeAspect="1"/>
          </p:cNvGraphicFramePr>
          <p:nvPr/>
        </p:nvGraphicFramePr>
        <p:xfrm>
          <a:off x="8353425" y="92075"/>
          <a:ext cx="723900" cy="646113"/>
        </p:xfrm>
        <a:graphic>
          <a:graphicData uri="http://schemas.openxmlformats.org/presentationml/2006/ole">
            <p:oleObj spid="_x0000_s362500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82131-C9EB-4A1C-8AD6-CF323CE6DFC2}" type="slidenum">
              <a:rPr lang="ru-RU"/>
              <a:pPr>
                <a:defRPr/>
              </a:pPr>
              <a:t>26</a:t>
            </a:fld>
            <a:endParaRPr lang="ru-RU"/>
          </a:p>
        </p:txBody>
      </p:sp>
      <p:pic>
        <p:nvPicPr>
          <p:cNvPr id="367621" name="Picture 3" descr="\\Zapas\reklama\Буклет\Фото к буклету\Сибай_очищ.вода с оч.соо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-3175"/>
            <a:ext cx="91694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7619" name="Object 3"/>
          <p:cNvGraphicFramePr>
            <a:graphicFrameLocks noChangeAspect="1"/>
          </p:cNvGraphicFramePr>
          <p:nvPr/>
        </p:nvGraphicFramePr>
        <p:xfrm>
          <a:off x="8305800" y="82550"/>
          <a:ext cx="723900" cy="646113"/>
        </p:xfrm>
        <a:graphic>
          <a:graphicData uri="http://schemas.openxmlformats.org/presentationml/2006/ole">
            <p:oleObj spid="_x0000_s367619" name="CorelDRAW" r:id="rId4" imgW="1093320" imgH="977040" progId="">
              <p:embed/>
            </p:oleObj>
          </a:graphicData>
        </a:graphic>
      </p:graphicFrame>
      <p:sp>
        <p:nvSpPr>
          <p:cNvPr id="367622" name="Text Box 3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solidFill>
            <a:schemeClr val="tx1">
              <a:alpha val="58823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Выпуск сточных вод, очищенных в одну ступень на </a:t>
            </a:r>
          </a:p>
          <a:p>
            <a:pPr algn="ctr"/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отстойниках-флокуляторах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08BC1-5364-4281-948B-510B5813BB6E}" type="slidenum">
              <a:rPr lang="ru-RU"/>
              <a:pPr>
                <a:defRPr/>
              </a:pPr>
              <a:t>27</a:t>
            </a:fld>
            <a:endParaRPr lang="ru-RU"/>
          </a:p>
        </p:txBody>
      </p:sp>
      <p:pic>
        <p:nvPicPr>
          <p:cNvPr id="360453" name="Picture 2" descr="НЛМК_вакууматор_фотошоп!!!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0451" name="Object 3"/>
          <p:cNvGraphicFramePr>
            <a:graphicFrameLocks noChangeAspect="1"/>
          </p:cNvGraphicFramePr>
          <p:nvPr/>
        </p:nvGraphicFramePr>
        <p:xfrm>
          <a:off x="8347075" y="104775"/>
          <a:ext cx="723900" cy="646113"/>
        </p:xfrm>
        <a:graphic>
          <a:graphicData uri="http://schemas.openxmlformats.org/presentationml/2006/ole">
            <p:oleObj spid="_x0000_s360451" name="CorelDRAW" r:id="rId4" imgW="1093320" imgH="977040" progId="">
              <p:embed/>
            </p:oleObj>
          </a:graphicData>
        </a:graphic>
      </p:graphicFrame>
      <p:sp>
        <p:nvSpPr>
          <p:cNvPr id="360454" name="Text Box 4"/>
          <p:cNvSpPr txBox="1">
            <a:spLocks noChangeArrowheads="1"/>
          </p:cNvSpPr>
          <p:nvPr/>
        </p:nvSpPr>
        <p:spPr bwMode="auto">
          <a:xfrm>
            <a:off x="0" y="6516688"/>
            <a:ext cx="9144000" cy="368300"/>
          </a:xfrm>
          <a:prstGeom prst="rect">
            <a:avLst/>
          </a:prstGeom>
          <a:solidFill>
            <a:schemeClr val="tx2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Отстойник-флокулятор диаметром 12м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3" name="Picture 3" descr="\\Zapas\reklama\БУКЛЕТ\Фото к буклету\Лукойл_Яйва_кад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8"/>
            <a:ext cx="91487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5571" name="Object 3"/>
          <p:cNvGraphicFramePr>
            <a:graphicFrameLocks noChangeAspect="1"/>
          </p:cNvGraphicFramePr>
          <p:nvPr/>
        </p:nvGraphicFramePr>
        <p:xfrm>
          <a:off x="8286750" y="428625"/>
          <a:ext cx="723900" cy="646113"/>
        </p:xfrm>
        <a:graphic>
          <a:graphicData uri="http://schemas.openxmlformats.org/presentationml/2006/ole">
            <p:oleObj spid="_x0000_s365571" name="CorelDRAW" r:id="rId4" imgW="1093320" imgH="977040" progId="">
              <p:embed/>
            </p:oleObj>
          </a:graphicData>
        </a:graphic>
      </p:graphicFrame>
      <p:sp>
        <p:nvSpPr>
          <p:cNvPr id="365574" name="Text Box 4"/>
          <p:cNvSpPr txBox="1">
            <a:spLocks noChangeArrowheads="1"/>
          </p:cNvSpPr>
          <p:nvPr/>
        </p:nvSpPr>
        <p:spPr bwMode="auto">
          <a:xfrm>
            <a:off x="0" y="6000750"/>
            <a:ext cx="9144000" cy="6461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Отстойник-флокулятор диаметром 12м,</a:t>
            </a:r>
          </a:p>
          <a:p>
            <a:pPr algn="ctr" eaLnBrk="0" hangingPunct="0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производительность по очистке поверхностного стока - 800  м</a:t>
            </a:r>
            <a:r>
              <a:rPr lang="ru-RU" baseline="300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/ч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53189-E33C-4C4B-BE6D-A10389C1BEC2}" type="slidenum">
              <a:rPr lang="ru-RU"/>
              <a:pPr>
                <a:defRPr/>
              </a:pPr>
              <a:t>29</a:t>
            </a:fld>
            <a:endParaRPr lang="ru-RU"/>
          </a:p>
        </p:txBody>
      </p:sp>
      <p:pic>
        <p:nvPicPr>
          <p:cNvPr id="363526" name="Picture 2" descr="P01-08-11_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27" name="Text Box 3"/>
          <p:cNvSpPr txBox="1">
            <a:spLocks noChangeArrowheads="1"/>
          </p:cNvSpPr>
          <p:nvPr/>
        </p:nvSpPr>
        <p:spPr bwMode="auto">
          <a:xfrm>
            <a:off x="0" y="6457950"/>
            <a:ext cx="9144000" cy="400050"/>
          </a:xfrm>
          <a:prstGeom prst="rect">
            <a:avLst/>
          </a:prstGeom>
          <a:solidFill>
            <a:schemeClr val="tx1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Изготовление узлов оборудования </a:t>
            </a:r>
          </a:p>
        </p:txBody>
      </p:sp>
      <p:graphicFrame>
        <p:nvGraphicFramePr>
          <p:cNvPr id="363524" name="Object 4"/>
          <p:cNvGraphicFramePr>
            <a:graphicFrameLocks noChangeAspect="1"/>
          </p:cNvGraphicFramePr>
          <p:nvPr/>
        </p:nvGraphicFramePr>
        <p:xfrm>
          <a:off x="8334375" y="103188"/>
          <a:ext cx="723900" cy="646112"/>
        </p:xfrm>
        <a:graphic>
          <a:graphicData uri="http://schemas.openxmlformats.org/presentationml/2006/ole">
            <p:oleObj spid="_x0000_s363524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5" name="Text Box 2"/>
          <p:cNvSpPr txBox="1">
            <a:spLocks noChangeArrowheads="1"/>
          </p:cNvSpPr>
          <p:nvPr/>
        </p:nvSpPr>
        <p:spPr bwMode="auto">
          <a:xfrm>
            <a:off x="1331913" y="260350"/>
            <a:ext cx="6192837" cy="414338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400" i="1">
                <a:solidFill>
                  <a:srgbClr val="344BBE"/>
                </a:solidFill>
                <a:latin typeface="Arial Unicode MS" pitchFamily="34" charset="-128"/>
              </a:rPr>
              <a:t> </a:t>
            </a:r>
            <a:r>
              <a:rPr lang="ru-RU" sz="2800" i="1" u="sng">
                <a:solidFill>
                  <a:schemeClr val="bg2"/>
                </a:solidFill>
                <a:latin typeface="Times New Roman" pitchFamily="18" charset="0"/>
              </a:rPr>
              <a:t>Структура ГК ЭКО-ПРОЕКТ</a:t>
            </a:r>
            <a:r>
              <a:rPr lang="ru-RU" sz="2800" i="1">
                <a:solidFill>
                  <a:schemeClr val="bg2"/>
                </a:solidFill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371714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8315325" y="90488"/>
          <a:ext cx="723900" cy="646112"/>
        </p:xfrm>
        <a:graphic>
          <a:graphicData uri="http://schemas.openxmlformats.org/presentationml/2006/ole">
            <p:oleObj spid="_x0000_s371714" name="CorelDRAW" r:id="rId3" imgW="1093320" imgH="977040" progId="">
              <p:embed/>
            </p:oleObj>
          </a:graphicData>
        </a:graphic>
      </p:graphicFrame>
      <p:grpSp>
        <p:nvGrpSpPr>
          <p:cNvPr id="371716" name="Organization Chart 4"/>
          <p:cNvGrpSpPr>
            <a:grpSpLocks noChangeAspect="1"/>
          </p:cNvGrpSpPr>
          <p:nvPr/>
        </p:nvGrpSpPr>
        <p:grpSpPr bwMode="auto">
          <a:xfrm>
            <a:off x="323850" y="908050"/>
            <a:ext cx="8569325" cy="5507038"/>
            <a:chOff x="1084" y="1270"/>
            <a:chExt cx="4895" cy="1391"/>
          </a:xfrm>
        </p:grpSpPr>
        <p:cxnSp>
          <p:nvCxnSpPr>
            <p:cNvPr id="371718" name="_s479238"/>
            <p:cNvCxnSpPr>
              <a:cxnSpLocks noChangeShapeType="1"/>
              <a:stCxn id="371738" idx="0"/>
              <a:endCxn id="371734" idx="2"/>
            </p:cNvCxnSpPr>
            <p:nvPr/>
          </p:nvCxnSpPr>
          <p:spPr bwMode="auto">
            <a:xfrm rot="-5400000">
              <a:off x="5544" y="1993"/>
              <a:ext cx="7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71719" name="_s479239"/>
            <p:cNvCxnSpPr>
              <a:cxnSpLocks noChangeShapeType="1"/>
              <a:stCxn id="371737" idx="0"/>
              <a:endCxn id="371733" idx="2"/>
            </p:cNvCxnSpPr>
            <p:nvPr/>
          </p:nvCxnSpPr>
          <p:spPr bwMode="auto">
            <a:xfrm rot="5400000" flipH="1">
              <a:off x="4546" y="1984"/>
              <a:ext cx="7" cy="20"/>
            </a:xfrm>
            <a:prstGeom prst="bentConnector3">
              <a:avLst>
                <a:gd name="adj1" fmla="val 5294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71720" name="_s479240"/>
            <p:cNvCxnSpPr>
              <a:cxnSpLocks noChangeShapeType="1"/>
              <a:stCxn id="371736" idx="0"/>
              <a:endCxn id="371729" idx="2"/>
            </p:cNvCxnSpPr>
            <p:nvPr/>
          </p:nvCxnSpPr>
          <p:spPr bwMode="auto">
            <a:xfrm rot="-5400000">
              <a:off x="1513" y="1993"/>
              <a:ext cx="7" cy="1"/>
            </a:xfrm>
            <a:prstGeom prst="bentConnector3">
              <a:avLst>
                <a:gd name="adj1" fmla="val 5294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71721" name="_s479241"/>
            <p:cNvCxnSpPr>
              <a:cxnSpLocks noChangeShapeType="1"/>
              <a:stCxn id="371735" idx="0"/>
              <a:endCxn id="371730" idx="2"/>
            </p:cNvCxnSpPr>
            <p:nvPr/>
          </p:nvCxnSpPr>
          <p:spPr bwMode="auto">
            <a:xfrm rot="5400000" flipH="1">
              <a:off x="2521" y="1993"/>
              <a:ext cx="7" cy="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71722" name="_s479242"/>
            <p:cNvCxnSpPr>
              <a:cxnSpLocks noChangeShapeType="1"/>
            </p:cNvCxnSpPr>
            <p:nvPr/>
          </p:nvCxnSpPr>
          <p:spPr bwMode="auto">
            <a:xfrm rot="10800000">
              <a:off x="3533" y="1543"/>
              <a:ext cx="1993" cy="93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71723" name="_s479243"/>
            <p:cNvCxnSpPr>
              <a:cxnSpLocks noChangeShapeType="1"/>
            </p:cNvCxnSpPr>
            <p:nvPr/>
          </p:nvCxnSpPr>
          <p:spPr bwMode="auto">
            <a:xfrm rot="10800000">
              <a:off x="3531" y="1543"/>
              <a:ext cx="1027" cy="93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71724" name="_s479244"/>
            <p:cNvCxnSpPr>
              <a:cxnSpLocks noChangeShapeType="1"/>
              <a:stCxn id="371732" idx="0"/>
              <a:endCxn id="371731" idx="2"/>
            </p:cNvCxnSpPr>
            <p:nvPr/>
          </p:nvCxnSpPr>
          <p:spPr bwMode="auto">
            <a:xfrm rot="-5400000">
              <a:off x="3529" y="1993"/>
              <a:ext cx="7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71725" name="_s479245"/>
            <p:cNvCxnSpPr>
              <a:cxnSpLocks noChangeShapeType="1"/>
              <a:stCxn id="371731" idx="0"/>
              <a:endCxn id="371745" idx="0"/>
            </p:cNvCxnSpPr>
            <p:nvPr/>
          </p:nvCxnSpPr>
          <p:spPr bwMode="auto">
            <a:xfrm rot="-5400000">
              <a:off x="3500" y="1669"/>
              <a:ext cx="65" cy="1"/>
            </a:xfrm>
            <a:prstGeom prst="bentConnector3">
              <a:avLst>
                <a:gd name="adj1" fmla="val 44444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71726" name="_s479246"/>
            <p:cNvCxnSpPr>
              <a:cxnSpLocks noChangeShapeType="1"/>
            </p:cNvCxnSpPr>
            <p:nvPr/>
          </p:nvCxnSpPr>
          <p:spPr bwMode="auto">
            <a:xfrm flipV="1">
              <a:off x="2524" y="1543"/>
              <a:ext cx="1008" cy="93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71727" name="_s479247"/>
            <p:cNvCxnSpPr>
              <a:cxnSpLocks noChangeShapeType="1"/>
              <a:endCxn id="371728" idx="2"/>
            </p:cNvCxnSpPr>
            <p:nvPr/>
          </p:nvCxnSpPr>
          <p:spPr bwMode="auto">
            <a:xfrm flipV="1">
              <a:off x="1537" y="1556"/>
              <a:ext cx="1995" cy="8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71728" name="_s479248"/>
            <p:cNvSpPr>
              <a:spLocks noChangeArrowheads="1"/>
            </p:cNvSpPr>
            <p:nvPr/>
          </p:nvSpPr>
          <p:spPr bwMode="auto">
            <a:xfrm>
              <a:off x="3100" y="1270"/>
              <a:ext cx="864" cy="286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7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ru-RU" sz="1300">
                  <a:solidFill>
                    <a:srgbClr val="19478B"/>
                  </a:solidFill>
                  <a:latin typeface="Arial Unicode MS" pitchFamily="34" charset="-128"/>
                </a:rPr>
                <a:t>Руководство организационно-техническое</a:t>
              </a:r>
            </a:p>
            <a:p>
              <a:pPr algn="ctr"/>
              <a:endParaRPr lang="ru-RU" sz="1300">
                <a:solidFill>
                  <a:srgbClr val="266BD0"/>
                </a:solidFill>
                <a:latin typeface="Arial Unicode MS" pitchFamily="34" charset="-128"/>
              </a:endParaRPr>
            </a:p>
          </p:txBody>
        </p:sp>
        <p:sp>
          <p:nvSpPr>
            <p:cNvPr id="371729" name="_s479249"/>
            <p:cNvSpPr>
              <a:spLocks noChangeArrowheads="1"/>
            </p:cNvSpPr>
            <p:nvPr/>
          </p:nvSpPr>
          <p:spPr bwMode="auto">
            <a:xfrm>
              <a:off x="1084" y="170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7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pPr algn="ctr"/>
              <a:r>
                <a:rPr lang="ru-RU" sz="1200">
                  <a:solidFill>
                    <a:srgbClr val="19478B"/>
                  </a:solidFill>
                </a:rPr>
                <a:t>Отдел технологических исследований и пуско-наладки:</a:t>
              </a:r>
              <a:endParaRPr lang="ru-RU" sz="1200">
                <a:solidFill>
                  <a:srgbClr val="19478B"/>
                </a:solidFill>
                <a:latin typeface="Arial Unicode MS" pitchFamily="34" charset="-128"/>
              </a:endParaRPr>
            </a:p>
            <a:p>
              <a:pPr algn="ctr"/>
              <a:endParaRPr lang="ru-RU" sz="1200">
                <a:solidFill>
                  <a:srgbClr val="266BD0"/>
                </a:solidFill>
                <a:latin typeface="Arial Unicode MS" pitchFamily="34" charset="-128"/>
              </a:endParaRPr>
            </a:p>
          </p:txBody>
        </p:sp>
        <p:sp>
          <p:nvSpPr>
            <p:cNvPr id="371730" name="_s479250"/>
            <p:cNvSpPr>
              <a:spLocks noChangeArrowheads="1"/>
            </p:cNvSpPr>
            <p:nvPr/>
          </p:nvSpPr>
          <p:spPr bwMode="auto">
            <a:xfrm>
              <a:off x="2092" y="170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7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ru-RU" sz="1200">
                  <a:solidFill>
                    <a:srgbClr val="19478B"/>
                  </a:solidFill>
                  <a:latin typeface="Arial Unicode MS" pitchFamily="34" charset="-128"/>
                </a:rPr>
                <a:t>Проектный отдел:</a:t>
              </a:r>
            </a:p>
          </p:txBody>
        </p:sp>
        <p:sp>
          <p:nvSpPr>
            <p:cNvPr id="371731" name="_s479251"/>
            <p:cNvSpPr>
              <a:spLocks noChangeArrowheads="1"/>
            </p:cNvSpPr>
            <p:nvPr/>
          </p:nvSpPr>
          <p:spPr bwMode="auto">
            <a:xfrm>
              <a:off x="3100" y="170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7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ru-RU" sz="1200">
                  <a:solidFill>
                    <a:srgbClr val="19478B"/>
                  </a:solidFill>
                </a:rPr>
                <a:t>Конструкторский отдел:</a:t>
              </a:r>
            </a:p>
          </p:txBody>
        </p:sp>
        <p:sp>
          <p:nvSpPr>
            <p:cNvPr id="371732" name="_s479252"/>
            <p:cNvSpPr>
              <a:spLocks noChangeArrowheads="1"/>
            </p:cNvSpPr>
            <p:nvPr/>
          </p:nvSpPr>
          <p:spPr bwMode="auto">
            <a:xfrm>
              <a:off x="3101" y="1997"/>
              <a:ext cx="863" cy="664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Ctr="1"/>
            <a:lstStyle/>
            <a:p>
              <a:r>
                <a:rPr lang="ru-RU" sz="1200" b="0" i="1">
                  <a:solidFill>
                    <a:srgbClr val="19478B"/>
                  </a:solidFill>
                </a:rPr>
                <a:t>- Разработка конструкторской документации для изготовления водоочистного оборудования</a:t>
              </a:r>
            </a:p>
            <a:p>
              <a:r>
                <a:rPr lang="ru-RU" sz="1200" b="0" i="1">
                  <a:solidFill>
                    <a:srgbClr val="19478B"/>
                  </a:solidFill>
                </a:rPr>
                <a:t> - Контроль качества в процессе изготовления оборудования</a:t>
              </a:r>
            </a:p>
          </p:txBody>
        </p:sp>
        <p:sp>
          <p:nvSpPr>
            <p:cNvPr id="371733" name="_s479253"/>
            <p:cNvSpPr>
              <a:spLocks noChangeArrowheads="1"/>
            </p:cNvSpPr>
            <p:nvPr/>
          </p:nvSpPr>
          <p:spPr bwMode="auto">
            <a:xfrm>
              <a:off x="4108" y="1702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7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ru-RU" sz="1200">
                  <a:solidFill>
                    <a:srgbClr val="19478B"/>
                  </a:solidFill>
                </a:rPr>
                <a:t>Отдел производства оборудования:</a:t>
              </a:r>
            </a:p>
          </p:txBody>
        </p:sp>
        <p:sp>
          <p:nvSpPr>
            <p:cNvPr id="371734" name="_s479254"/>
            <p:cNvSpPr>
              <a:spLocks noChangeArrowheads="1"/>
            </p:cNvSpPr>
            <p:nvPr/>
          </p:nvSpPr>
          <p:spPr bwMode="auto">
            <a:xfrm>
              <a:off x="5115" y="170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7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ru-RU" sz="1200">
                  <a:solidFill>
                    <a:srgbClr val="19478B"/>
                  </a:solidFill>
                  <a:latin typeface="Arial Unicode MS" pitchFamily="34" charset="-128"/>
                </a:rPr>
                <a:t>Службы обеспечения:</a:t>
              </a:r>
              <a:r>
                <a:rPr lang="ru-RU" sz="1200">
                  <a:solidFill>
                    <a:srgbClr val="266BD0"/>
                  </a:solidFill>
                  <a:latin typeface="Arial Unicode MS" pitchFamily="34" charset="-128"/>
                </a:rPr>
                <a:t> </a:t>
              </a:r>
            </a:p>
          </p:txBody>
        </p:sp>
        <p:sp>
          <p:nvSpPr>
            <p:cNvPr id="371735" name="_s479255"/>
            <p:cNvSpPr>
              <a:spLocks noChangeArrowheads="1"/>
            </p:cNvSpPr>
            <p:nvPr/>
          </p:nvSpPr>
          <p:spPr bwMode="auto">
            <a:xfrm>
              <a:off x="2093" y="1997"/>
              <a:ext cx="863" cy="664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r>
                <a:rPr lang="ru-RU" sz="1200" b="0" i="1">
                  <a:solidFill>
                    <a:srgbClr val="19478B"/>
                  </a:solidFill>
                </a:rPr>
                <a:t>- Генеральное проектирование</a:t>
              </a:r>
            </a:p>
            <a:p>
              <a:pPr eaLnBrk="0" hangingPunct="0"/>
              <a:r>
                <a:rPr lang="ru-RU" sz="1200" b="0" i="1">
                  <a:solidFill>
                    <a:srgbClr val="19478B"/>
                  </a:solidFill>
                </a:rPr>
                <a:t>- Технологическое проектирование</a:t>
              </a:r>
            </a:p>
            <a:p>
              <a:pPr eaLnBrk="0" hangingPunct="0"/>
              <a:r>
                <a:rPr lang="ru-RU" sz="1200" b="0" i="1">
                  <a:solidFill>
                    <a:srgbClr val="19478B"/>
                  </a:solidFill>
                </a:rPr>
                <a:t> - Авторский надзор за строительством</a:t>
              </a:r>
            </a:p>
          </p:txBody>
        </p:sp>
        <p:sp>
          <p:nvSpPr>
            <p:cNvPr id="371736" name="_s479256"/>
            <p:cNvSpPr>
              <a:spLocks noChangeArrowheads="1"/>
            </p:cNvSpPr>
            <p:nvPr/>
          </p:nvSpPr>
          <p:spPr bwMode="auto">
            <a:xfrm>
              <a:off x="1084" y="1997"/>
              <a:ext cx="863" cy="664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Ctr="1"/>
            <a:lstStyle/>
            <a:p>
              <a:pPr eaLnBrk="0" hangingPunct="0"/>
              <a:r>
                <a:rPr lang="ru-RU" sz="1100" b="0" i="1">
                  <a:solidFill>
                    <a:srgbClr val="19478B"/>
                  </a:solidFill>
                </a:rPr>
                <a:t>- Технологические исследования</a:t>
              </a:r>
            </a:p>
            <a:p>
              <a:pPr eaLnBrk="0" hangingPunct="0"/>
              <a:r>
                <a:rPr lang="ru-RU" sz="1100" b="0" i="1">
                  <a:solidFill>
                    <a:srgbClr val="19478B"/>
                  </a:solidFill>
                </a:rPr>
                <a:t>- Разработка технологических регламентов для проектирования</a:t>
              </a:r>
            </a:p>
            <a:p>
              <a:pPr eaLnBrk="0" hangingPunct="0"/>
              <a:r>
                <a:rPr lang="ru-RU" sz="1100" b="0" i="1">
                  <a:solidFill>
                    <a:srgbClr val="19478B"/>
                  </a:solidFill>
                </a:rPr>
                <a:t>- Пуско-наладка</a:t>
              </a:r>
            </a:p>
            <a:p>
              <a:pPr eaLnBrk="0" hangingPunct="0"/>
              <a:r>
                <a:rPr lang="ru-RU" sz="1100" b="0" i="1">
                  <a:solidFill>
                    <a:srgbClr val="19478B"/>
                  </a:solidFill>
                </a:rPr>
                <a:t>- Обучение экспл. персонала предприятий</a:t>
              </a:r>
            </a:p>
            <a:p>
              <a:pPr eaLnBrk="0" hangingPunct="0"/>
              <a:r>
                <a:rPr lang="ru-RU" sz="1100" b="0" i="1">
                  <a:solidFill>
                    <a:srgbClr val="19478B"/>
                  </a:solidFill>
                </a:rPr>
                <a:t>- Техническая помощь предприятиям и сервисное обслуживание</a:t>
              </a:r>
            </a:p>
            <a:p>
              <a:pPr>
                <a:buFontTx/>
                <a:buChar char="-"/>
              </a:pPr>
              <a:endParaRPr lang="ru-RU" sz="1200" b="0" i="1">
                <a:solidFill>
                  <a:srgbClr val="19478B"/>
                </a:solidFill>
              </a:endParaRPr>
            </a:p>
          </p:txBody>
        </p:sp>
        <p:sp>
          <p:nvSpPr>
            <p:cNvPr id="371737" name="_s479257"/>
            <p:cNvSpPr>
              <a:spLocks noChangeArrowheads="1"/>
            </p:cNvSpPr>
            <p:nvPr/>
          </p:nvSpPr>
          <p:spPr bwMode="auto">
            <a:xfrm>
              <a:off x="4128" y="1997"/>
              <a:ext cx="863" cy="664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Ctr="1"/>
            <a:lstStyle/>
            <a:p>
              <a:r>
                <a:rPr lang="ru-RU" sz="1200" b="0" i="1">
                  <a:solidFill>
                    <a:srgbClr val="19478B"/>
                  </a:solidFill>
                </a:rPr>
                <a:t>- Производство водоочистного оборудования</a:t>
              </a:r>
            </a:p>
            <a:p>
              <a:r>
                <a:rPr lang="ru-RU" sz="1200" b="0" i="1">
                  <a:solidFill>
                    <a:srgbClr val="19478B"/>
                  </a:solidFill>
                </a:rPr>
                <a:t>-</a:t>
              </a:r>
              <a:r>
                <a:rPr lang="ru-RU" sz="1200"/>
                <a:t> </a:t>
              </a:r>
              <a:r>
                <a:rPr lang="ru-RU" sz="1200" b="0" i="1">
                  <a:solidFill>
                    <a:srgbClr val="19478B"/>
                  </a:solidFill>
                </a:rPr>
                <a:t>Комплексная поставка оборудования</a:t>
              </a:r>
            </a:p>
            <a:p>
              <a:r>
                <a:rPr lang="ru-RU" sz="1200" b="0" i="1">
                  <a:solidFill>
                    <a:srgbClr val="19478B"/>
                  </a:solidFill>
                </a:rPr>
                <a:t>-</a:t>
              </a:r>
              <a:r>
                <a:rPr lang="ru-RU" sz="1200"/>
                <a:t> </a:t>
              </a:r>
              <a:r>
                <a:rPr lang="ru-RU" sz="1200" b="0" i="1">
                  <a:solidFill>
                    <a:srgbClr val="19478B"/>
                  </a:solidFill>
                </a:rPr>
                <a:t>Шеф-монтаж оборудования</a:t>
              </a:r>
            </a:p>
            <a:p>
              <a:pPr eaLnBrk="0" hangingPunct="0"/>
              <a:endParaRPr lang="ru-RU" sz="1200" b="0" i="1">
                <a:solidFill>
                  <a:schemeClr val="bg2"/>
                </a:solidFill>
              </a:endParaRPr>
            </a:p>
            <a:p>
              <a:endParaRPr lang="ru-RU" sz="1200" b="0" i="1">
                <a:solidFill>
                  <a:srgbClr val="333BDD"/>
                </a:solidFill>
              </a:endParaRPr>
            </a:p>
          </p:txBody>
        </p:sp>
        <p:sp>
          <p:nvSpPr>
            <p:cNvPr id="371738" name="_s479258"/>
            <p:cNvSpPr>
              <a:spLocks noChangeArrowheads="1"/>
            </p:cNvSpPr>
            <p:nvPr/>
          </p:nvSpPr>
          <p:spPr bwMode="auto">
            <a:xfrm>
              <a:off x="5116" y="1997"/>
              <a:ext cx="863" cy="664"/>
            </a:xfrm>
            <a:prstGeom prst="roundRect">
              <a:avLst>
                <a:gd name="adj" fmla="val 16667"/>
              </a:avLst>
            </a:prstGeom>
            <a:solidFill>
              <a:srgbClr val="CCFF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Ctr="1"/>
            <a:lstStyle/>
            <a:p>
              <a:pPr>
                <a:buFontTx/>
                <a:buChar char="-"/>
              </a:pPr>
              <a:r>
                <a:rPr lang="ru-RU" sz="1200" b="0" i="1">
                  <a:solidFill>
                    <a:srgbClr val="19478B"/>
                  </a:solidFill>
                </a:rPr>
                <a:t> Финансово-договорной отдел</a:t>
              </a:r>
            </a:p>
            <a:p>
              <a:pPr>
                <a:buFontTx/>
                <a:buChar char="-"/>
              </a:pPr>
              <a:r>
                <a:rPr lang="ru-RU" sz="1200" b="0" i="1">
                  <a:solidFill>
                    <a:srgbClr val="19478B"/>
                  </a:solidFill>
                </a:rPr>
                <a:t> Группа маркетинга и технической информации</a:t>
              </a:r>
            </a:p>
            <a:p>
              <a:pPr>
                <a:buFontTx/>
                <a:buChar char="-"/>
              </a:pPr>
              <a:r>
                <a:rPr lang="ru-RU" sz="1200" b="0" i="1">
                  <a:solidFill>
                    <a:srgbClr val="19478B"/>
                  </a:solidFill>
                </a:rPr>
                <a:t> Транспортный отдел</a:t>
              </a:r>
            </a:p>
          </p:txBody>
        </p:sp>
        <p:cxnSp>
          <p:nvCxnSpPr>
            <p:cNvPr id="371739" name="_s1035"/>
            <p:cNvCxnSpPr>
              <a:cxnSpLocks noChangeShapeType="1"/>
            </p:cNvCxnSpPr>
            <p:nvPr/>
          </p:nvCxnSpPr>
          <p:spPr bwMode="auto">
            <a:xfrm rot="-5400000">
              <a:off x="2494" y="1668"/>
              <a:ext cx="71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71740" name="_s1035"/>
            <p:cNvCxnSpPr>
              <a:cxnSpLocks noChangeShapeType="1"/>
            </p:cNvCxnSpPr>
            <p:nvPr/>
          </p:nvCxnSpPr>
          <p:spPr bwMode="auto">
            <a:xfrm rot="-5400000">
              <a:off x="1500" y="1667"/>
              <a:ext cx="71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71741" name="_s1035"/>
            <p:cNvCxnSpPr>
              <a:cxnSpLocks noChangeShapeType="1"/>
            </p:cNvCxnSpPr>
            <p:nvPr/>
          </p:nvCxnSpPr>
          <p:spPr bwMode="auto">
            <a:xfrm rot="-5400000">
              <a:off x="4514" y="1667"/>
              <a:ext cx="71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71742" name="_s1035"/>
            <p:cNvCxnSpPr>
              <a:cxnSpLocks noChangeShapeType="1"/>
            </p:cNvCxnSpPr>
            <p:nvPr/>
          </p:nvCxnSpPr>
          <p:spPr bwMode="auto">
            <a:xfrm rot="-5400000">
              <a:off x="5486" y="1666"/>
              <a:ext cx="71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71743" name="Line 31"/>
            <p:cNvSpPr>
              <a:spLocks noChangeShapeType="1"/>
            </p:cNvSpPr>
            <p:nvPr/>
          </p:nvSpPr>
          <p:spPr bwMode="auto">
            <a:xfrm>
              <a:off x="2529" y="1634"/>
              <a:ext cx="1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1744" name="Line 32"/>
            <p:cNvSpPr>
              <a:spLocks noChangeShapeType="1"/>
            </p:cNvSpPr>
            <p:nvPr/>
          </p:nvSpPr>
          <p:spPr bwMode="auto">
            <a:xfrm>
              <a:off x="5520" y="1634"/>
              <a:ext cx="2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1745" name="Freeform 33"/>
            <p:cNvSpPr>
              <a:spLocks/>
            </p:cNvSpPr>
            <p:nvPr/>
          </p:nvSpPr>
          <p:spPr bwMode="auto">
            <a:xfrm>
              <a:off x="3533" y="1637"/>
              <a:ext cx="5" cy="64"/>
            </a:xfrm>
            <a:custGeom>
              <a:avLst/>
              <a:gdLst>
                <a:gd name="T0" fmla="*/ 0 w 5"/>
                <a:gd name="T1" fmla="*/ 0 h 161"/>
                <a:gd name="T2" fmla="*/ 5 w 5"/>
                <a:gd name="T3" fmla="*/ 0 h 161"/>
                <a:gd name="T4" fmla="*/ 0 60000 65536"/>
                <a:gd name="T5" fmla="*/ 0 60000 65536"/>
                <a:gd name="T6" fmla="*/ 0 w 5"/>
                <a:gd name="T7" fmla="*/ 0 h 161"/>
                <a:gd name="T8" fmla="*/ 5 w 5"/>
                <a:gd name="T9" fmla="*/ 161 h 16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" h="161">
                  <a:moveTo>
                    <a:pt x="0" y="0"/>
                  </a:moveTo>
                  <a:lnTo>
                    <a:pt x="5" y="16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1746" name="Line 34"/>
            <p:cNvSpPr>
              <a:spLocks noChangeShapeType="1"/>
            </p:cNvSpPr>
            <p:nvPr/>
          </p:nvSpPr>
          <p:spPr bwMode="auto">
            <a:xfrm>
              <a:off x="4547" y="1633"/>
              <a:ext cx="1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1717" name="Line 35"/>
          <p:cNvSpPr>
            <a:spLocks noChangeShapeType="1"/>
          </p:cNvSpPr>
          <p:nvPr/>
        </p:nvSpPr>
        <p:spPr bwMode="auto">
          <a:xfrm>
            <a:off x="1116013" y="2347913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0A27F-145E-464B-AA4B-08338197B0A0}" type="slidenum">
              <a:rPr lang="ru-RU"/>
              <a:pPr>
                <a:defRPr/>
              </a:pPr>
              <a:t>30</a:t>
            </a:fld>
            <a:endParaRPr lang="ru-RU"/>
          </a:p>
        </p:txBody>
      </p:sp>
      <p:pic>
        <p:nvPicPr>
          <p:cNvPr id="364550" name="Picture 2" descr="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4551" name="Text Box 3"/>
          <p:cNvSpPr txBox="1">
            <a:spLocks noChangeArrowheads="1"/>
          </p:cNvSpPr>
          <p:nvPr/>
        </p:nvSpPr>
        <p:spPr bwMode="auto">
          <a:xfrm>
            <a:off x="1588" y="6457950"/>
            <a:ext cx="9142412" cy="400050"/>
          </a:xfrm>
          <a:prstGeom prst="rect">
            <a:avLst/>
          </a:prstGeom>
          <a:solidFill>
            <a:schemeClr val="tx1">
              <a:alpha val="5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Отгрузка транспортных узлов</a:t>
            </a:r>
          </a:p>
        </p:txBody>
      </p:sp>
      <p:graphicFrame>
        <p:nvGraphicFramePr>
          <p:cNvPr id="364548" name="Object 4"/>
          <p:cNvGraphicFramePr>
            <a:graphicFrameLocks noChangeAspect="1"/>
          </p:cNvGraphicFramePr>
          <p:nvPr/>
        </p:nvGraphicFramePr>
        <p:xfrm>
          <a:off x="8323263" y="111125"/>
          <a:ext cx="723900" cy="646113"/>
        </p:xfrm>
        <a:graphic>
          <a:graphicData uri="http://schemas.openxmlformats.org/presentationml/2006/ole">
            <p:oleObj spid="_x0000_s364548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200" name="Picture 2" descr="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32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201" name="Text Box 3"/>
          <p:cNvSpPr txBox="1">
            <a:spLocks noChangeArrowheads="1"/>
          </p:cNvSpPr>
          <p:nvPr/>
        </p:nvSpPr>
        <p:spPr bwMode="auto">
          <a:xfrm>
            <a:off x="5148263" y="1125538"/>
            <a:ext cx="3527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 b="0">
              <a:solidFill>
                <a:schemeClr val="tx1"/>
              </a:solidFill>
            </a:endParaRPr>
          </a:p>
        </p:txBody>
      </p:sp>
      <p:sp>
        <p:nvSpPr>
          <p:cNvPr id="264202" name="Text Box 4"/>
          <p:cNvSpPr txBox="1">
            <a:spLocks noChangeArrowheads="1"/>
          </p:cNvSpPr>
          <p:nvPr/>
        </p:nvSpPr>
        <p:spPr bwMode="auto">
          <a:xfrm>
            <a:off x="4932363" y="2714625"/>
            <a:ext cx="4211637" cy="1077913"/>
          </a:xfrm>
          <a:prstGeom prst="rect">
            <a:avLst/>
          </a:prstGeom>
          <a:solidFill>
            <a:schemeClr val="tx2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Схема размещения очистных сооружений по концепции очистки ливневых сточных вод                              г. Екатеринбурга</a:t>
            </a:r>
          </a:p>
        </p:txBody>
      </p:sp>
      <p:graphicFrame>
        <p:nvGraphicFramePr>
          <p:cNvPr id="264199" name="Object 7"/>
          <p:cNvGraphicFramePr>
            <a:graphicFrameLocks noChangeAspect="1"/>
          </p:cNvGraphicFramePr>
          <p:nvPr/>
        </p:nvGraphicFramePr>
        <p:xfrm>
          <a:off x="8305800" y="82550"/>
          <a:ext cx="723900" cy="646113"/>
        </p:xfrm>
        <a:graphic>
          <a:graphicData uri="http://schemas.openxmlformats.org/presentationml/2006/ole">
            <p:oleObj spid="_x0000_s264199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38E4A2-A151-48FD-AFBE-0C33756D2AC9}" type="slidenum">
              <a:rPr lang="ru-RU"/>
              <a:pPr>
                <a:defRPr/>
              </a:pPr>
              <a:t>32</a:t>
            </a:fld>
            <a:endParaRPr lang="ru-RU"/>
          </a:p>
        </p:txBody>
      </p:sp>
      <p:pic>
        <p:nvPicPr>
          <p:cNvPr id="265226" name="Picture 2" descr="Компоновка о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0"/>
            <a:ext cx="8988425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27" name="Text Box 5"/>
          <p:cNvSpPr txBox="1">
            <a:spLocks noChangeArrowheads="1"/>
          </p:cNvSpPr>
          <p:nvPr/>
        </p:nvSpPr>
        <p:spPr bwMode="auto">
          <a:xfrm>
            <a:off x="0" y="6027738"/>
            <a:ext cx="9144000" cy="830262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Подземная компоновка Левобережных очистных сооружений на Малаховском коллекторе ливневой канализации Екатеринбурга </a:t>
            </a:r>
          </a:p>
          <a:p>
            <a:pPr algn="ctr">
              <a:lnSpc>
                <a:spcPct val="8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по рабочему проекту ЭКО-ПРОЕКТ</a:t>
            </a:r>
          </a:p>
        </p:txBody>
      </p:sp>
      <p:graphicFrame>
        <p:nvGraphicFramePr>
          <p:cNvPr id="265223" name="Object 4"/>
          <p:cNvGraphicFramePr>
            <a:graphicFrameLocks noChangeAspect="1"/>
          </p:cNvGraphicFramePr>
          <p:nvPr/>
        </p:nvGraphicFramePr>
        <p:xfrm>
          <a:off x="8353425" y="92075"/>
          <a:ext cx="723900" cy="646113"/>
        </p:xfrm>
        <a:graphic>
          <a:graphicData uri="http://schemas.openxmlformats.org/presentationml/2006/ole">
            <p:oleObj spid="_x0000_s265223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70" name="Picture 3" descr="Компоновка о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0"/>
            <a:ext cx="7631113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71" name="Text Box 2"/>
          <p:cNvSpPr txBox="1">
            <a:spLocks noChangeArrowheads="1"/>
          </p:cNvSpPr>
          <p:nvPr/>
        </p:nvSpPr>
        <p:spPr bwMode="auto">
          <a:xfrm>
            <a:off x="0" y="6215063"/>
            <a:ext cx="9144000" cy="530225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Наземная компоновка очистных сооружений </a:t>
            </a:r>
          </a:p>
          <a:p>
            <a:pPr algn="ctr">
              <a:lnSpc>
                <a:spcPct val="7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дождевой канализации г. Екатеринбурга</a:t>
            </a:r>
          </a:p>
        </p:txBody>
      </p:sp>
      <p:sp>
        <p:nvSpPr>
          <p:cNvPr id="271372" name="Text Box 4"/>
          <p:cNvSpPr txBox="1">
            <a:spLocks noChangeArrowheads="1"/>
          </p:cNvSpPr>
          <p:nvPr/>
        </p:nvSpPr>
        <p:spPr bwMode="auto">
          <a:xfrm>
            <a:off x="285750" y="5072063"/>
            <a:ext cx="6985000" cy="830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rgbClr val="002060"/>
                </a:solidFill>
                <a:latin typeface="Times New Roman" pitchFamily="18" charset="0"/>
              </a:rPr>
              <a:t>А – технологические блоки; </a:t>
            </a:r>
          </a:p>
          <a:p>
            <a:r>
              <a:rPr lang="ru-RU" sz="1600" i="1">
                <a:solidFill>
                  <a:srgbClr val="002060"/>
                </a:solidFill>
                <a:latin typeface="Times New Roman" pitchFamily="18" charset="0"/>
              </a:rPr>
              <a:t>В – регулирующий резервуар (ливненакопитель); </a:t>
            </a:r>
          </a:p>
          <a:p>
            <a:r>
              <a:rPr lang="ru-RU" sz="1600" i="1">
                <a:solidFill>
                  <a:srgbClr val="002060"/>
                </a:solidFill>
                <a:latin typeface="Times New Roman" pitchFamily="18" charset="0"/>
              </a:rPr>
              <a:t>С – блок вспомогательных помещений</a:t>
            </a:r>
          </a:p>
        </p:txBody>
      </p:sp>
      <p:graphicFrame>
        <p:nvGraphicFramePr>
          <p:cNvPr id="271368" name="Object 4"/>
          <p:cNvGraphicFramePr>
            <a:graphicFrameLocks noChangeAspect="1"/>
          </p:cNvGraphicFramePr>
          <p:nvPr/>
        </p:nvGraphicFramePr>
        <p:xfrm>
          <a:off x="8286750" y="142875"/>
          <a:ext cx="723900" cy="646113"/>
        </p:xfrm>
        <a:graphic>
          <a:graphicData uri="http://schemas.openxmlformats.org/presentationml/2006/ole">
            <p:oleObj spid="_x0000_s271368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54" name="Picture 4" descr="Рис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-4763"/>
            <a:ext cx="4857750" cy="6862763"/>
          </a:xfrm>
        </p:spPr>
      </p:pic>
      <p:sp>
        <p:nvSpPr>
          <p:cNvPr id="270355" name="Text Box 2"/>
          <p:cNvSpPr txBox="1"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Принципиальная схема одного из «кустов» системы очистки сточных вод дождевой канализации г. Екатеринбурга</a:t>
            </a:r>
          </a:p>
        </p:txBody>
      </p:sp>
      <p:sp>
        <p:nvSpPr>
          <p:cNvPr id="270356" name="Text Box 5"/>
          <p:cNvSpPr txBox="1">
            <a:spLocks noChangeArrowheads="1"/>
          </p:cNvSpPr>
          <p:nvPr/>
        </p:nvSpPr>
        <p:spPr bwMode="auto">
          <a:xfrm>
            <a:off x="5357813" y="1000125"/>
            <a:ext cx="3275012" cy="4670425"/>
          </a:xfrm>
          <a:prstGeom prst="rect">
            <a:avLst/>
          </a:prstGeom>
          <a:solidFill>
            <a:schemeClr val="tx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 b="0">
                <a:solidFill>
                  <a:srgbClr val="002060"/>
                </a:solidFill>
                <a:latin typeface="Times New Roman" pitchFamily="18" charset="0"/>
              </a:rPr>
              <a:t>I </a:t>
            </a:r>
            <a:r>
              <a:rPr lang="ru-RU" sz="1400" b="0">
                <a:solidFill>
                  <a:srgbClr val="002060"/>
                </a:solidFill>
                <a:latin typeface="Times New Roman" pitchFamily="18" charset="0"/>
              </a:rPr>
              <a:t>– городские очистные сооружения дождевой канализации;</a:t>
            </a:r>
          </a:p>
          <a:p>
            <a:pPr>
              <a:lnSpc>
                <a:spcPct val="85000"/>
              </a:lnSpc>
            </a:pPr>
            <a:endParaRPr lang="ru-RU" sz="1400" b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en-US" sz="1400" b="0">
                <a:solidFill>
                  <a:srgbClr val="002060"/>
                </a:solidFill>
                <a:latin typeface="Times New Roman" pitchFamily="18" charset="0"/>
              </a:rPr>
              <a:t>II</a:t>
            </a:r>
            <a:r>
              <a:rPr lang="ru-RU" sz="1400" b="0">
                <a:solidFill>
                  <a:srgbClr val="002060"/>
                </a:solidFill>
                <a:latin typeface="Times New Roman" pitchFamily="18" charset="0"/>
              </a:rPr>
              <a:t> – насосные станции дождевой канализации;</a:t>
            </a:r>
          </a:p>
          <a:p>
            <a:pPr>
              <a:lnSpc>
                <a:spcPct val="85000"/>
              </a:lnSpc>
            </a:pPr>
            <a:endParaRPr lang="ru-RU" sz="1400" b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en-US" sz="1400" b="0">
                <a:solidFill>
                  <a:srgbClr val="002060"/>
                </a:solidFill>
                <a:latin typeface="Times New Roman" pitchFamily="18" charset="0"/>
              </a:rPr>
              <a:t>III</a:t>
            </a:r>
            <a:r>
              <a:rPr lang="ru-RU" sz="1400" b="0">
                <a:solidFill>
                  <a:srgbClr val="002060"/>
                </a:solidFill>
                <a:latin typeface="Times New Roman" pitchFamily="18" charset="0"/>
              </a:rPr>
              <a:t> – снегосплавные пункты;</a:t>
            </a:r>
          </a:p>
          <a:p>
            <a:pPr>
              <a:lnSpc>
                <a:spcPct val="85000"/>
              </a:lnSpc>
            </a:pPr>
            <a:endParaRPr lang="en-US" sz="1400" b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en-US" sz="1400" b="0">
                <a:solidFill>
                  <a:srgbClr val="002060"/>
                </a:solidFill>
                <a:latin typeface="Times New Roman" pitchFamily="18" charset="0"/>
              </a:rPr>
              <a:t>IV</a:t>
            </a:r>
            <a:r>
              <a:rPr lang="ru-RU" sz="1400" b="0">
                <a:solidFill>
                  <a:srgbClr val="002060"/>
                </a:solidFill>
                <a:latin typeface="Times New Roman" pitchFamily="18" charset="0"/>
              </a:rPr>
              <a:t> – очистные сооружения хозбытовой канализации;</a:t>
            </a:r>
          </a:p>
          <a:p>
            <a:pPr>
              <a:lnSpc>
                <a:spcPct val="85000"/>
              </a:lnSpc>
            </a:pPr>
            <a:endParaRPr lang="en-US" sz="1400" b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en-US" sz="1400" b="0">
                <a:solidFill>
                  <a:srgbClr val="002060"/>
                </a:solidFill>
                <a:latin typeface="Times New Roman" pitchFamily="18" charset="0"/>
              </a:rPr>
              <a:t>V</a:t>
            </a:r>
            <a:r>
              <a:rPr lang="ru-RU" sz="1400" b="0">
                <a:solidFill>
                  <a:srgbClr val="002060"/>
                </a:solidFill>
                <a:latin typeface="Times New Roman" pitchFamily="18" charset="0"/>
              </a:rPr>
              <a:t> – наиболее крупные коллекторы дождевой канализации;</a:t>
            </a:r>
          </a:p>
          <a:p>
            <a:pPr>
              <a:lnSpc>
                <a:spcPct val="85000"/>
              </a:lnSpc>
            </a:pPr>
            <a:endParaRPr lang="en-US" sz="1400" b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en-US" sz="1400" b="0">
                <a:solidFill>
                  <a:srgbClr val="002060"/>
                </a:solidFill>
                <a:latin typeface="Times New Roman" pitchFamily="18" charset="0"/>
              </a:rPr>
              <a:t>VI</a:t>
            </a:r>
            <a:r>
              <a:rPr lang="ru-RU" sz="1400" b="0">
                <a:solidFill>
                  <a:srgbClr val="002060"/>
                </a:solidFill>
                <a:latin typeface="Times New Roman" pitchFamily="18" charset="0"/>
              </a:rPr>
              <a:t> – крупные коллекторы хозбытовой канализации;</a:t>
            </a:r>
          </a:p>
          <a:p>
            <a:pPr>
              <a:lnSpc>
                <a:spcPct val="85000"/>
              </a:lnSpc>
            </a:pPr>
            <a:endParaRPr lang="en-US" sz="1400" b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en-US" sz="1400" b="0">
                <a:solidFill>
                  <a:srgbClr val="002060"/>
                </a:solidFill>
                <a:latin typeface="Times New Roman" pitchFamily="18" charset="0"/>
              </a:rPr>
              <a:t>VII</a:t>
            </a:r>
            <a:r>
              <a:rPr lang="ru-RU" sz="1400" b="0">
                <a:solidFill>
                  <a:srgbClr val="002060"/>
                </a:solidFill>
                <a:latin typeface="Times New Roman" pitchFamily="18" charset="0"/>
              </a:rPr>
              <a:t> – меньшие коллекторы дождевой канализации;</a:t>
            </a:r>
          </a:p>
          <a:p>
            <a:pPr>
              <a:lnSpc>
                <a:spcPct val="85000"/>
              </a:lnSpc>
            </a:pPr>
            <a:endParaRPr lang="en-US" sz="1400" b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en-US" sz="1400" b="0">
                <a:solidFill>
                  <a:srgbClr val="002060"/>
                </a:solidFill>
                <a:latin typeface="Times New Roman" pitchFamily="18" charset="0"/>
              </a:rPr>
              <a:t>VIII</a:t>
            </a:r>
            <a:r>
              <a:rPr lang="ru-RU" sz="1400" b="0">
                <a:solidFill>
                  <a:srgbClr val="002060"/>
                </a:solidFill>
                <a:latin typeface="Times New Roman" pitchFamily="18" charset="0"/>
              </a:rPr>
              <a:t> – дороги и другие территории с наиболее загрязненной частью снега;</a:t>
            </a:r>
          </a:p>
          <a:p>
            <a:pPr>
              <a:lnSpc>
                <a:spcPct val="85000"/>
              </a:lnSpc>
            </a:pPr>
            <a:endParaRPr lang="en-US" sz="1400" b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en-US" sz="1400" b="0">
                <a:solidFill>
                  <a:srgbClr val="002060"/>
                </a:solidFill>
                <a:latin typeface="Times New Roman" pitchFamily="18" charset="0"/>
              </a:rPr>
              <a:t>IX</a:t>
            </a:r>
            <a:r>
              <a:rPr lang="ru-RU" sz="1400" b="0">
                <a:solidFill>
                  <a:srgbClr val="002060"/>
                </a:solidFill>
                <a:latin typeface="Times New Roman" pitchFamily="18" charset="0"/>
              </a:rPr>
              <a:t> – территории и поверхности с наименее загрязненной частью снега</a:t>
            </a:r>
          </a:p>
        </p:txBody>
      </p:sp>
      <p:graphicFrame>
        <p:nvGraphicFramePr>
          <p:cNvPr id="270352" name="Object 16"/>
          <p:cNvGraphicFramePr>
            <a:graphicFrameLocks noChangeAspect="1"/>
          </p:cNvGraphicFramePr>
          <p:nvPr/>
        </p:nvGraphicFramePr>
        <p:xfrm>
          <a:off x="8286750" y="142875"/>
          <a:ext cx="723900" cy="646113"/>
        </p:xfrm>
        <a:graphic>
          <a:graphicData uri="http://schemas.openxmlformats.org/presentationml/2006/ole">
            <p:oleObj spid="_x0000_s270352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2771775" y="1125538"/>
            <a:ext cx="5400675" cy="936625"/>
          </a:xfrm>
        </p:spPr>
        <p:txBody>
          <a:bodyPr/>
          <a:lstStyle/>
          <a:p>
            <a:pPr eaLnBrk="1" hangingPunct="1">
              <a:lnSpc>
                <a:spcPts val="3000"/>
              </a:lnSpc>
              <a:defRPr/>
            </a:pPr>
            <a:r>
              <a:rPr lang="ru-RU" sz="4000" dirty="0" smtClean="0">
                <a:solidFill>
                  <a:srgbClr val="00CC00"/>
                </a:solidFill>
              </a:rPr>
              <a:t/>
            </a:r>
            <a:br>
              <a:rPr lang="ru-RU" sz="4000" dirty="0" smtClean="0">
                <a:solidFill>
                  <a:srgbClr val="00CC00"/>
                </a:solidFill>
              </a:rPr>
            </a:br>
            <a:r>
              <a:rPr lang="ru-RU" sz="6000" b="1" dirty="0" smtClean="0">
                <a:solidFill>
                  <a:srgbClr val="00B800"/>
                </a:solidFill>
              </a:rPr>
              <a:t>ЭКО-ПРОЕКТ</a:t>
            </a:r>
            <a:r>
              <a:rPr lang="ru-RU" sz="2400" b="1" dirty="0" smtClean="0">
                <a:solidFill>
                  <a:srgbClr val="00B800"/>
                </a:solidFill>
              </a:rPr>
              <a:t/>
            </a:r>
            <a:br>
              <a:rPr lang="ru-RU" sz="2400" b="1" dirty="0" smtClean="0">
                <a:solidFill>
                  <a:srgbClr val="00B800"/>
                </a:solidFill>
              </a:rPr>
            </a:br>
            <a:r>
              <a:rPr lang="ru-RU" sz="3200" b="1" dirty="0" smtClean="0">
                <a:solidFill>
                  <a:srgbClr val="00B800"/>
                </a:solidFill>
              </a:rPr>
              <a:t>г </a:t>
            </a:r>
            <a:r>
              <a:rPr lang="ru-RU" sz="3200" b="1" dirty="0" err="1" smtClean="0">
                <a:solidFill>
                  <a:srgbClr val="00B800"/>
                </a:solidFill>
              </a:rPr>
              <a:t>р</a:t>
            </a:r>
            <a:r>
              <a:rPr lang="ru-RU" sz="3200" b="1" dirty="0" smtClean="0">
                <a:solidFill>
                  <a:srgbClr val="00B800"/>
                </a:solidFill>
              </a:rPr>
              <a:t> у </a:t>
            </a:r>
            <a:r>
              <a:rPr lang="ru-RU" sz="3200" b="1" dirty="0" err="1" smtClean="0">
                <a:solidFill>
                  <a:srgbClr val="00B800"/>
                </a:solidFill>
              </a:rPr>
              <a:t>п</a:t>
            </a:r>
            <a:r>
              <a:rPr lang="ru-RU" sz="3200" b="1" dirty="0" smtClean="0">
                <a:solidFill>
                  <a:srgbClr val="00B800"/>
                </a:solidFill>
              </a:rPr>
              <a:t> </a:t>
            </a:r>
            <a:r>
              <a:rPr lang="ru-RU" sz="3200" b="1" dirty="0" err="1" smtClean="0">
                <a:solidFill>
                  <a:srgbClr val="00B800"/>
                </a:solidFill>
              </a:rPr>
              <a:t>п</a:t>
            </a:r>
            <a:r>
              <a:rPr lang="ru-RU" sz="3200" b="1" dirty="0" smtClean="0">
                <a:solidFill>
                  <a:srgbClr val="00B800"/>
                </a:solidFill>
              </a:rPr>
              <a:t> а  к о м </a:t>
            </a:r>
            <a:r>
              <a:rPr lang="ru-RU" sz="3200" b="1" dirty="0" err="1" smtClean="0">
                <a:solidFill>
                  <a:srgbClr val="00B800"/>
                </a:solidFill>
              </a:rPr>
              <a:t>п</a:t>
            </a:r>
            <a:r>
              <a:rPr lang="ru-RU" sz="3200" b="1" dirty="0" smtClean="0">
                <a:solidFill>
                  <a:srgbClr val="00B800"/>
                </a:solidFill>
              </a:rPr>
              <a:t> а </a:t>
            </a:r>
            <a:r>
              <a:rPr lang="ru-RU" sz="3200" b="1" dirty="0" err="1" smtClean="0">
                <a:solidFill>
                  <a:srgbClr val="00B800"/>
                </a:solidFill>
              </a:rPr>
              <a:t>н</a:t>
            </a:r>
            <a:r>
              <a:rPr lang="ru-RU" sz="3200" b="1" dirty="0" smtClean="0">
                <a:solidFill>
                  <a:srgbClr val="00B800"/>
                </a:solidFill>
              </a:rPr>
              <a:t> и </a:t>
            </a:r>
            <a:r>
              <a:rPr lang="ru-RU" sz="3200" b="1" dirty="0" err="1" smtClean="0">
                <a:solidFill>
                  <a:srgbClr val="00B800"/>
                </a:solidFill>
              </a:rPr>
              <a:t>й</a:t>
            </a:r>
            <a:r>
              <a:rPr lang="ru-RU" sz="2800" dirty="0" smtClean="0">
                <a:solidFill>
                  <a:srgbClr val="00C000"/>
                </a:solidFill>
              </a:rPr>
              <a:t/>
            </a:r>
            <a:br>
              <a:rPr lang="ru-RU" sz="2800" dirty="0" smtClean="0">
                <a:solidFill>
                  <a:srgbClr val="00C000"/>
                </a:solidFill>
              </a:rPr>
            </a:br>
            <a:endParaRPr lang="ru-RU" sz="5400" i="1" dirty="0" smtClean="0"/>
          </a:p>
        </p:txBody>
      </p:sp>
      <p:sp>
        <p:nvSpPr>
          <p:cNvPr id="34816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42875" y="4071938"/>
            <a:ext cx="8858250" cy="19891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200" dirty="0" smtClean="0">
                <a:solidFill>
                  <a:srgbClr val="00B800"/>
                </a:solidFill>
              </a:rPr>
              <a:t>6200</a:t>
            </a:r>
            <a:r>
              <a:rPr lang="en-US" sz="2200" dirty="0" smtClean="0">
                <a:solidFill>
                  <a:srgbClr val="00B800"/>
                </a:solidFill>
              </a:rPr>
              <a:t>75</a:t>
            </a:r>
            <a:r>
              <a:rPr lang="ru-RU" sz="2200" dirty="0" smtClean="0">
                <a:solidFill>
                  <a:srgbClr val="00B800"/>
                </a:solidFill>
              </a:rPr>
              <a:t>, Россия, г. Екатеринбург, ул. Первомайская, 15, </a:t>
            </a:r>
            <a:r>
              <a:rPr lang="ru-RU" sz="2200" dirty="0" err="1" smtClean="0">
                <a:solidFill>
                  <a:srgbClr val="00B800"/>
                </a:solidFill>
              </a:rPr>
              <a:t>оф</a:t>
            </a:r>
            <a:r>
              <a:rPr lang="ru-RU" sz="2200" dirty="0" smtClean="0">
                <a:solidFill>
                  <a:srgbClr val="00B800"/>
                </a:solidFill>
              </a:rPr>
              <a:t>. 900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200" dirty="0" smtClean="0">
                <a:solidFill>
                  <a:srgbClr val="00B800"/>
                </a:solidFill>
              </a:rPr>
              <a:t>Телефоны: +7- (343) 283-01-04, 283-01-05, 283-01-06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200" dirty="0" smtClean="0">
                <a:solidFill>
                  <a:srgbClr val="00B800"/>
                </a:solidFill>
              </a:rPr>
              <a:t>  сот. тел.: +7-912–22–47-303</a:t>
            </a:r>
            <a:endParaRPr lang="en-US" sz="2200" dirty="0" smtClean="0">
              <a:solidFill>
                <a:srgbClr val="00B8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>
                <a:solidFill>
                  <a:srgbClr val="00B800"/>
                </a:solidFill>
              </a:rPr>
              <a:t>E-mail: </a:t>
            </a:r>
            <a:r>
              <a:rPr lang="en-US" sz="2200" dirty="0" smtClean="0">
                <a:solidFill>
                  <a:srgbClr val="19478B"/>
                </a:solidFill>
                <a:hlinkClick r:id="rId4"/>
              </a:rPr>
              <a:t>mail@eco-project.ru</a:t>
            </a:r>
            <a:r>
              <a:rPr lang="ru-RU" sz="2200" dirty="0" smtClean="0">
                <a:solidFill>
                  <a:srgbClr val="19478B"/>
                </a:solidFill>
              </a:rPr>
              <a:t> </a:t>
            </a:r>
            <a:endParaRPr lang="en-US" sz="2200" dirty="0" smtClean="0">
              <a:solidFill>
                <a:srgbClr val="19478B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200" dirty="0" smtClean="0">
                <a:solidFill>
                  <a:srgbClr val="00B800"/>
                </a:solidFill>
              </a:rPr>
              <a:t>WEB</a:t>
            </a:r>
            <a:r>
              <a:rPr lang="ru-RU" sz="2200" dirty="0" smtClean="0">
                <a:solidFill>
                  <a:srgbClr val="00B800"/>
                </a:solidFill>
              </a:rPr>
              <a:t>: </a:t>
            </a:r>
            <a:r>
              <a:rPr lang="en-US" sz="2200" dirty="0" smtClean="0">
                <a:solidFill>
                  <a:srgbClr val="00B800"/>
                </a:solidFill>
                <a:hlinkClick r:id="rId5"/>
              </a:rPr>
              <a:t>www.</a:t>
            </a:r>
            <a:r>
              <a:rPr lang="ru-RU" sz="2200" dirty="0" err="1" smtClean="0">
                <a:solidFill>
                  <a:srgbClr val="00B800"/>
                </a:solidFill>
                <a:hlinkClick r:id="rId5"/>
              </a:rPr>
              <a:t>eco-project.ru</a:t>
            </a:r>
            <a:r>
              <a:rPr lang="en-US" sz="2200" dirty="0" smtClean="0">
                <a:solidFill>
                  <a:srgbClr val="00B800"/>
                </a:solidFill>
              </a:rPr>
              <a:t> </a:t>
            </a:r>
            <a:endParaRPr lang="ru-RU" sz="2200" dirty="0" smtClean="0">
              <a:solidFill>
                <a:srgbClr val="00B800"/>
              </a:solidFill>
            </a:endParaRPr>
          </a:p>
        </p:txBody>
      </p:sp>
      <p:graphicFrame>
        <p:nvGraphicFramePr>
          <p:cNvPr id="372738" name="Object 4"/>
          <p:cNvGraphicFramePr>
            <a:graphicFrameLocks noChangeAspect="1"/>
          </p:cNvGraphicFramePr>
          <p:nvPr/>
        </p:nvGraphicFramePr>
        <p:xfrm>
          <a:off x="250825" y="188913"/>
          <a:ext cx="2160588" cy="1930400"/>
        </p:xfrm>
        <a:graphic>
          <a:graphicData uri="http://schemas.openxmlformats.org/presentationml/2006/ole">
            <p:oleObj spid="_x0000_s372738" name="CorelDRAW" r:id="rId6" imgW="1093320" imgH="977040" progId="">
              <p:embed/>
            </p:oleObj>
          </a:graphicData>
        </a:graphic>
      </p:graphicFrame>
      <p:sp>
        <p:nvSpPr>
          <p:cNvPr id="348166" name="Rectangle 6"/>
          <p:cNvSpPr>
            <a:spLocks noRot="1" noChangeArrowheads="1"/>
          </p:cNvSpPr>
          <p:nvPr/>
        </p:nvSpPr>
        <p:spPr bwMode="auto">
          <a:xfrm>
            <a:off x="827088" y="2924175"/>
            <a:ext cx="7848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4400" b="0" i="1" dirty="0">
                <a:solidFill>
                  <a:srgbClr val="205A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Благодарим за внимание!</a:t>
            </a:r>
            <a:r>
              <a:rPr lang="en-US" sz="1800" b="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endParaRPr lang="ru-RU" sz="1800" b="0" i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46" name="Picture 7" descr="Вар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220075" cy="6072188"/>
          </a:xfrm>
        </p:spPr>
      </p:pic>
      <p:graphicFrame>
        <p:nvGraphicFramePr>
          <p:cNvPr id="274444" name="Object 4"/>
          <p:cNvGraphicFramePr>
            <a:graphicFrameLocks noChangeAspect="1"/>
          </p:cNvGraphicFramePr>
          <p:nvPr/>
        </p:nvGraphicFramePr>
        <p:xfrm>
          <a:off x="8286750" y="142875"/>
          <a:ext cx="723900" cy="646113"/>
        </p:xfrm>
        <a:graphic>
          <a:graphicData uri="http://schemas.openxmlformats.org/presentationml/2006/ole">
            <p:oleObj spid="_x0000_s274444" name="CorelDRAW" r:id="rId4" imgW="1093320" imgH="977040" progId="">
              <p:embed/>
            </p:oleObj>
          </a:graphicData>
        </a:graphic>
      </p:graphicFrame>
      <p:sp>
        <p:nvSpPr>
          <p:cNvPr id="274447" name="Text Box 2"/>
          <p:cNvSpPr txBox="1"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Очистные сооружения ливневой канализации в Красногорском районе</a:t>
            </a:r>
          </a:p>
          <a:p>
            <a:pPr algn="ctr">
              <a:lnSpc>
                <a:spcPct val="9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 г.Каменск-Уральский (вариант </a:t>
            </a:r>
            <a:r>
              <a:rPr lang="en-US">
                <a:solidFill>
                  <a:srgbClr val="002060"/>
                </a:solidFill>
                <a:latin typeface="Times New Roman" pitchFamily="18" charset="0"/>
              </a:rPr>
              <a:t>I 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– без регулирующего резервуара) Технологическая схема</a:t>
            </a:r>
          </a:p>
        </p:txBody>
      </p:sp>
    </p:spTree>
  </p:cSld>
  <p:clrMapOvr>
    <a:masterClrMapping/>
  </p:clrMapOvr>
  <p:transition spd="slow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83" name="Text Box 3"/>
          <p:cNvSpPr txBox="1">
            <a:spLocks noChangeArrowheads="1"/>
          </p:cNvSpPr>
          <p:nvPr/>
        </p:nvSpPr>
        <p:spPr bwMode="auto">
          <a:xfrm>
            <a:off x="0" y="5572125"/>
            <a:ext cx="9144000" cy="314325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Установка для очистки ливневых стоков</a:t>
            </a:r>
          </a:p>
        </p:txBody>
      </p:sp>
      <p:pic>
        <p:nvPicPr>
          <p:cNvPr id="284684" name="Picture 8" descr="Водгео_схем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214438"/>
            <a:ext cx="9144000" cy="3533775"/>
          </a:xfrm>
        </p:spPr>
      </p:pic>
      <p:graphicFrame>
        <p:nvGraphicFramePr>
          <p:cNvPr id="284681" name="Object 9"/>
          <p:cNvGraphicFramePr>
            <a:graphicFrameLocks noChangeAspect="1"/>
          </p:cNvGraphicFramePr>
          <p:nvPr>
            <p:ph sz="half" idx="2"/>
          </p:nvPr>
        </p:nvGraphicFramePr>
        <p:xfrm>
          <a:off x="8218488" y="142875"/>
          <a:ext cx="752475" cy="671513"/>
        </p:xfrm>
        <a:graphic>
          <a:graphicData uri="http://schemas.openxmlformats.org/presentationml/2006/ole">
            <p:oleObj spid="_x0000_s284681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88" y="428625"/>
          <a:ext cx="8001000" cy="5762625"/>
        </p:xfrm>
        <a:graphic>
          <a:graphicData uri="http://schemas.openxmlformats.org/drawingml/2006/table">
            <a:tbl>
              <a:tblPr/>
              <a:tblGrid>
                <a:gridCol w="1071562"/>
                <a:gridCol w="857250"/>
                <a:gridCol w="928688"/>
                <a:gridCol w="785812"/>
                <a:gridCol w="928688"/>
                <a:gridCol w="857250"/>
                <a:gridCol w="785812"/>
                <a:gridCol w="857250"/>
                <a:gridCol w="928688"/>
              </a:tblGrid>
              <a:tr h="3667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9019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9019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Поверхностный сток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г. Екатеринбурга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901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Пром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ливневой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сток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ОАО “Уралмаш”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901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7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сходный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сток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Реагент.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осветлен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Стадия I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Фильт-рование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Стадия II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Исходный сток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Безре-агентное осветлен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Реагент.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осветлен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тадия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Фильтро-ванный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тадия II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9019"/>
                      </a:srgbClr>
                    </a:solidFill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рН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6,5-8,5*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7,2 - 8,3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7,2-8,3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7,2 - 8,3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7,0-8,5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7,0 - 8,5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7,0 - 8,5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7,0-8,5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Сухой остаток мг/л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80-500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80-500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300-450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300-450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300-450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300-450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Взвеш. вещест-ва,  мг/л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1500 - 2500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5-8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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40-80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20-80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5-8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0,4-2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н/пр., мг/л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0,05**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4 - 60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0,1-0,2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0,03-0,08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8-10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1,5-8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0,15-0,2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0,03-0,08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ХПК,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 О/л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120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10-15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20-50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20-50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10-15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10-15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(общ) мг/л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50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0,1-0,2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2-4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0,7-4,0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0,2-0,4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0,04-0,1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Медь, мг/л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0,001**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1,6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&lt;0,005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0,001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0,02-0,04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0,02-0,04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0,001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Цинк, мг/л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0,01**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2,0 - 2,7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0,03-0,04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0,03-0,08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0,03-0,08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0,03-0,04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Свинец, мг/л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0,1**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0,6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0,015-0,02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Кадмий мг/л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0,005**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0,02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&lt;0,003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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0,003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Хром, мг/л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0,007**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0,1 - 0,15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&lt;0,005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&lt;0,005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0,02-0,03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0,02-0,03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0,002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Марга-нец,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0,01**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0,2 - 0,27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0,008-0,011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Титан, мг/л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0,6**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0,05 - 0,07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&lt;0,003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&lt;0,003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7338" algn="l"/>
                        </a:tabLst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1532" marR="21532" marT="21600" marB="21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9906" name="Object 4"/>
          <p:cNvGraphicFramePr>
            <a:graphicFrameLocks noChangeAspect="1"/>
          </p:cNvGraphicFramePr>
          <p:nvPr/>
        </p:nvGraphicFramePr>
        <p:xfrm>
          <a:off x="8382000" y="31750"/>
          <a:ext cx="723900" cy="646113"/>
        </p:xfrm>
        <a:graphic>
          <a:graphicData uri="http://schemas.openxmlformats.org/presentationml/2006/ole">
            <p:oleObj spid="_x0000_s379906" name="CorelDRAW" r:id="rId3" imgW="1093320" imgH="977040" progId="">
              <p:embed/>
            </p:oleObj>
          </a:graphicData>
        </a:graphic>
      </p:graphicFrame>
      <p:sp>
        <p:nvSpPr>
          <p:cNvPr id="380072" name="Rectangle 3"/>
          <p:cNvSpPr>
            <a:spLocks noChangeArrowheads="1"/>
          </p:cNvSpPr>
          <p:nvPr/>
        </p:nvSpPr>
        <p:spPr bwMode="auto">
          <a:xfrm>
            <a:off x="500063" y="6396038"/>
            <a:ext cx="6323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 sz="12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* ПДК водных объектов рыбохозяйственного значения</a:t>
            </a:r>
          </a:p>
          <a:p>
            <a:pPr algn="just" eaLnBrk="0" hangingPunct="0"/>
            <a:r>
              <a:rPr lang="ru-RU" sz="12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** требования к воде для хозяйственно-питьевого и культурно-бытового использования</a:t>
            </a:r>
          </a:p>
        </p:txBody>
      </p:sp>
      <p:sp>
        <p:nvSpPr>
          <p:cNvPr id="380073" name="Rectangle 4"/>
          <p:cNvSpPr>
            <a:spLocks noChangeArrowheads="1"/>
          </p:cNvSpPr>
          <p:nvPr/>
        </p:nvSpPr>
        <p:spPr bwMode="auto">
          <a:xfrm>
            <a:off x="714375" y="0"/>
            <a:ext cx="7202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80975" algn="ctr"/>
            <a:r>
              <a:rPr lang="ru-RU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Результаты очистки промышленно-ливневых сточных вод</a:t>
            </a:r>
          </a:p>
        </p:txBody>
      </p:sp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2866" name="Object 2"/>
          <p:cNvGraphicFramePr>
            <a:graphicFrameLocks noChangeAspect="1"/>
          </p:cNvGraphicFramePr>
          <p:nvPr/>
        </p:nvGraphicFramePr>
        <p:xfrm>
          <a:off x="8305800" y="82550"/>
          <a:ext cx="723900" cy="646113"/>
        </p:xfrm>
        <a:graphic>
          <a:graphicData uri="http://schemas.openxmlformats.org/presentationml/2006/ole">
            <p:oleObj spid="_x0000_s292866" name="CorelDRAW" r:id="rId3" imgW="1093320" imgH="977040" progId="">
              <p:embed/>
            </p:oleObj>
          </a:graphicData>
        </a:graphic>
      </p:graphicFrame>
      <p:pic>
        <p:nvPicPr>
          <p:cNvPr id="292867" name="Picture 3" descr="DSCN0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284538"/>
            <a:ext cx="3313113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8" name="Picture 4" descr="DSCN00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476250"/>
            <a:ext cx="3313113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4500563" y="2924175"/>
            <a:ext cx="3889375" cy="336550"/>
          </a:xfrm>
          <a:prstGeom prst="rect">
            <a:avLst/>
          </a:prstGeom>
          <a:solidFill>
            <a:schemeClr val="tx2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i="1">
                <a:solidFill>
                  <a:schemeClr val="bg2"/>
                </a:solidFill>
                <a:latin typeface="Times New Roman" pitchFamily="18" charset="0"/>
              </a:rPr>
              <a:t>Проектный отдел</a:t>
            </a:r>
          </a:p>
        </p:txBody>
      </p:sp>
      <p:sp>
        <p:nvSpPr>
          <p:cNvPr id="292870" name="Text Box 6"/>
          <p:cNvSpPr txBox="1">
            <a:spLocks noChangeArrowheads="1"/>
          </p:cNvSpPr>
          <p:nvPr/>
        </p:nvSpPr>
        <p:spPr bwMode="auto">
          <a:xfrm>
            <a:off x="4572000" y="5734050"/>
            <a:ext cx="3889375" cy="336550"/>
          </a:xfrm>
          <a:prstGeom prst="rect">
            <a:avLst/>
          </a:prstGeom>
          <a:solidFill>
            <a:schemeClr val="tx2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i="1">
                <a:solidFill>
                  <a:schemeClr val="bg2"/>
                </a:solidFill>
                <a:latin typeface="Times New Roman" pitchFamily="18" charset="0"/>
              </a:rPr>
              <a:t>Технологическая лаборатория</a:t>
            </a:r>
          </a:p>
        </p:txBody>
      </p:sp>
      <p:pic>
        <p:nvPicPr>
          <p:cNvPr id="292871" name="Picture 7" descr="наше офисное здание_15 сентября 20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476250"/>
            <a:ext cx="297021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395288" y="4581525"/>
            <a:ext cx="40338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i="1">
                <a:solidFill>
                  <a:schemeClr val="bg2"/>
                </a:solidFill>
                <a:latin typeface="Times New Roman" pitchFamily="18" charset="0"/>
              </a:rPr>
              <a:t>Собственный офис ЭКО-ПРОЕКТа расположен на девятом этаже  бизнес-центра «Вознесенский» в центре Екатеринбурга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82" name="Object 4"/>
          <p:cNvGraphicFramePr>
            <a:graphicFrameLocks noChangeAspect="1"/>
          </p:cNvGraphicFramePr>
          <p:nvPr/>
        </p:nvGraphicFramePr>
        <p:xfrm>
          <a:off x="8286750" y="142875"/>
          <a:ext cx="723900" cy="646113"/>
        </p:xfrm>
        <a:graphic>
          <a:graphicData uri="http://schemas.openxmlformats.org/presentationml/2006/ole">
            <p:oleObj spid="_x0000_s378882" name="CorelDRAW" r:id="rId3" imgW="1093320" imgH="977040" progId="">
              <p:embed/>
            </p:oleObj>
          </a:graphicData>
        </a:graphic>
      </p:graphicFrame>
      <p:sp>
        <p:nvSpPr>
          <p:cNvPr id="378883" name="Text Box 2"/>
          <p:cNvSpPr txBox="1">
            <a:spLocks noChangeArrowheads="1"/>
          </p:cNvSpPr>
          <p:nvPr/>
        </p:nvSpPr>
        <p:spPr bwMode="auto">
          <a:xfrm>
            <a:off x="5214938" y="2571750"/>
            <a:ext cx="3929062" cy="369888"/>
          </a:xfrm>
          <a:prstGeom prst="rect">
            <a:avLst/>
          </a:prstGeom>
          <a:solidFill>
            <a:schemeClr val="tx2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>
                <a:solidFill>
                  <a:srgbClr val="002060"/>
                </a:solidFill>
                <a:latin typeface="Times New Roman" pitchFamily="18" charset="0"/>
              </a:rPr>
              <a:t>Пилотная установка</a:t>
            </a:r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78885" name="Picture 3" descr="IMG_02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81" name="Picture 13" descr="\\Zapas\reklama\БУКЛЕТ\Фото к буклету\Карта\Карта для Презентации_заготовка_июнь 2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7379" name="Object 3"/>
          <p:cNvGraphicFramePr>
            <a:graphicFrameLocks noChangeAspect="1"/>
          </p:cNvGraphicFramePr>
          <p:nvPr/>
        </p:nvGraphicFramePr>
        <p:xfrm>
          <a:off x="1928813" y="6000750"/>
          <a:ext cx="723900" cy="646113"/>
        </p:xfrm>
        <a:graphic>
          <a:graphicData uri="http://schemas.openxmlformats.org/presentationml/2006/ole">
            <p:oleObj spid="_x0000_s357379" name="CorelDRAW" r:id="rId4" imgW="1093320" imgH="977040" progId="">
              <p:embed/>
            </p:oleObj>
          </a:graphicData>
        </a:graphic>
      </p:graphicFrame>
      <p:sp>
        <p:nvSpPr>
          <p:cNvPr id="357382" name="Text Box 4"/>
          <p:cNvSpPr txBox="1">
            <a:spLocks noChangeArrowheads="1"/>
          </p:cNvSpPr>
          <p:nvPr/>
        </p:nvSpPr>
        <p:spPr bwMode="auto">
          <a:xfrm>
            <a:off x="1714500" y="6248400"/>
            <a:ext cx="57594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27063" indent="-627063" algn="ctr" eaLnBrk="0" hangingPunct="0">
              <a:lnSpc>
                <a:spcPct val="80000"/>
              </a:lnSpc>
            </a:pPr>
            <a:r>
              <a:rPr lang="ru-RU" sz="2400" b="0" i="1">
                <a:solidFill>
                  <a:schemeClr val="bg2"/>
                </a:solidFill>
                <a:latin typeface="Times New Roman" pitchFamily="18" charset="0"/>
              </a:rPr>
              <a:t>         </a:t>
            </a:r>
            <a:r>
              <a:rPr lang="ru-RU" sz="2400" i="1">
                <a:solidFill>
                  <a:schemeClr val="bg2"/>
                </a:solidFill>
                <a:latin typeface="Times New Roman" pitchFamily="18" charset="0"/>
              </a:rPr>
              <a:t>География наших объектов</a:t>
            </a:r>
          </a:p>
          <a:p>
            <a:pPr marL="627063" indent="-627063" eaLnBrk="0" hangingPunct="0">
              <a:lnSpc>
                <a:spcPct val="80000"/>
              </a:lnSpc>
            </a:pPr>
            <a:endParaRPr lang="ru-RU" sz="1800" b="0" i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7383" name="AutoShape 6"/>
          <p:cNvSpPr>
            <a:spLocks noChangeArrowheads="1"/>
          </p:cNvSpPr>
          <p:nvPr/>
        </p:nvSpPr>
        <p:spPr bwMode="auto">
          <a:xfrm>
            <a:off x="788988" y="330200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84" name="AutoShape 6"/>
          <p:cNvSpPr>
            <a:spLocks noChangeArrowheads="1"/>
          </p:cNvSpPr>
          <p:nvPr/>
        </p:nvSpPr>
        <p:spPr bwMode="auto">
          <a:xfrm>
            <a:off x="1525588" y="179228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85" name="AutoShape 6"/>
          <p:cNvSpPr>
            <a:spLocks noChangeArrowheads="1"/>
          </p:cNvSpPr>
          <p:nvPr/>
        </p:nvSpPr>
        <p:spPr bwMode="auto">
          <a:xfrm>
            <a:off x="1000125" y="2801938"/>
            <a:ext cx="90488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86" name="AutoShape 6"/>
          <p:cNvSpPr>
            <a:spLocks noChangeArrowheads="1"/>
          </p:cNvSpPr>
          <p:nvPr/>
        </p:nvSpPr>
        <p:spPr bwMode="auto">
          <a:xfrm>
            <a:off x="693738" y="299561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87" name="AutoShape 6"/>
          <p:cNvSpPr>
            <a:spLocks noChangeArrowheads="1"/>
          </p:cNvSpPr>
          <p:nvPr/>
        </p:nvSpPr>
        <p:spPr bwMode="auto">
          <a:xfrm>
            <a:off x="409575" y="340518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88" name="AutoShape 6"/>
          <p:cNvSpPr>
            <a:spLocks noChangeArrowheads="1"/>
          </p:cNvSpPr>
          <p:nvPr/>
        </p:nvSpPr>
        <p:spPr bwMode="auto">
          <a:xfrm>
            <a:off x="1266825" y="2435225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89" name="AutoShape 6"/>
          <p:cNvSpPr>
            <a:spLocks noChangeArrowheads="1"/>
          </p:cNvSpPr>
          <p:nvPr/>
        </p:nvSpPr>
        <p:spPr bwMode="auto">
          <a:xfrm>
            <a:off x="1817688" y="331946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90" name="AutoShape 6"/>
          <p:cNvSpPr>
            <a:spLocks noChangeArrowheads="1"/>
          </p:cNvSpPr>
          <p:nvPr/>
        </p:nvSpPr>
        <p:spPr bwMode="auto">
          <a:xfrm>
            <a:off x="1597025" y="269716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91" name="AutoShape 6"/>
          <p:cNvSpPr>
            <a:spLocks noChangeArrowheads="1"/>
          </p:cNvSpPr>
          <p:nvPr/>
        </p:nvSpPr>
        <p:spPr bwMode="auto">
          <a:xfrm>
            <a:off x="1230313" y="283845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92" name="AutoShape 6"/>
          <p:cNvSpPr>
            <a:spLocks noChangeArrowheads="1"/>
          </p:cNvSpPr>
          <p:nvPr/>
        </p:nvSpPr>
        <p:spPr bwMode="auto">
          <a:xfrm>
            <a:off x="2749550" y="329565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93" name="AutoShape 6"/>
          <p:cNvSpPr>
            <a:spLocks noChangeArrowheads="1"/>
          </p:cNvSpPr>
          <p:nvPr/>
        </p:nvSpPr>
        <p:spPr bwMode="auto">
          <a:xfrm>
            <a:off x="1511300" y="243998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94" name="AutoShape 6"/>
          <p:cNvSpPr>
            <a:spLocks noChangeArrowheads="1"/>
          </p:cNvSpPr>
          <p:nvPr/>
        </p:nvSpPr>
        <p:spPr bwMode="auto">
          <a:xfrm>
            <a:off x="760413" y="290353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95" name="AutoShape 6"/>
          <p:cNvSpPr>
            <a:spLocks noChangeArrowheads="1"/>
          </p:cNvSpPr>
          <p:nvPr/>
        </p:nvSpPr>
        <p:spPr bwMode="auto">
          <a:xfrm>
            <a:off x="1778000" y="2130425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96" name="AutoShape 6"/>
          <p:cNvSpPr>
            <a:spLocks noChangeArrowheads="1"/>
          </p:cNvSpPr>
          <p:nvPr/>
        </p:nvSpPr>
        <p:spPr bwMode="auto">
          <a:xfrm>
            <a:off x="1450975" y="242411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97" name="AutoShape 6"/>
          <p:cNvSpPr>
            <a:spLocks noChangeArrowheads="1"/>
          </p:cNvSpPr>
          <p:nvPr/>
        </p:nvSpPr>
        <p:spPr bwMode="auto">
          <a:xfrm>
            <a:off x="627063" y="407193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98" name="AutoShape 6"/>
          <p:cNvSpPr>
            <a:spLocks noChangeArrowheads="1"/>
          </p:cNvSpPr>
          <p:nvPr/>
        </p:nvSpPr>
        <p:spPr bwMode="auto">
          <a:xfrm>
            <a:off x="2654300" y="372268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399" name="AutoShape 6"/>
          <p:cNvSpPr>
            <a:spLocks noChangeArrowheads="1"/>
          </p:cNvSpPr>
          <p:nvPr/>
        </p:nvSpPr>
        <p:spPr bwMode="auto">
          <a:xfrm>
            <a:off x="2506663" y="354965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00" name="AutoShape 6"/>
          <p:cNvSpPr>
            <a:spLocks noChangeArrowheads="1"/>
          </p:cNvSpPr>
          <p:nvPr/>
        </p:nvSpPr>
        <p:spPr bwMode="auto">
          <a:xfrm>
            <a:off x="2747963" y="3686175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01" name="AutoShape 6"/>
          <p:cNvSpPr>
            <a:spLocks noChangeArrowheads="1"/>
          </p:cNvSpPr>
          <p:nvPr/>
        </p:nvSpPr>
        <p:spPr bwMode="auto">
          <a:xfrm>
            <a:off x="2992438" y="364490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02" name="AutoShape 6"/>
          <p:cNvSpPr>
            <a:spLocks noChangeArrowheads="1"/>
          </p:cNvSpPr>
          <p:nvPr/>
        </p:nvSpPr>
        <p:spPr bwMode="auto">
          <a:xfrm>
            <a:off x="2484438" y="370681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03" name="AutoShape 6"/>
          <p:cNvSpPr>
            <a:spLocks noChangeArrowheads="1"/>
          </p:cNvSpPr>
          <p:nvPr/>
        </p:nvSpPr>
        <p:spPr bwMode="auto">
          <a:xfrm>
            <a:off x="2363788" y="341471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04" name="AutoShape 6"/>
          <p:cNvSpPr>
            <a:spLocks noChangeArrowheads="1"/>
          </p:cNvSpPr>
          <p:nvPr/>
        </p:nvSpPr>
        <p:spPr bwMode="auto">
          <a:xfrm>
            <a:off x="2609850" y="325596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05" name="AutoShape 6"/>
          <p:cNvSpPr>
            <a:spLocks noChangeArrowheads="1"/>
          </p:cNvSpPr>
          <p:nvPr/>
        </p:nvSpPr>
        <p:spPr bwMode="auto">
          <a:xfrm>
            <a:off x="2516188" y="360045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06" name="AutoShape 6"/>
          <p:cNvSpPr>
            <a:spLocks noChangeArrowheads="1"/>
          </p:cNvSpPr>
          <p:nvPr/>
        </p:nvSpPr>
        <p:spPr bwMode="auto">
          <a:xfrm>
            <a:off x="2270125" y="320675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07" name="AutoShape 6"/>
          <p:cNvSpPr>
            <a:spLocks noChangeArrowheads="1"/>
          </p:cNvSpPr>
          <p:nvPr/>
        </p:nvSpPr>
        <p:spPr bwMode="auto">
          <a:xfrm>
            <a:off x="2549525" y="377983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08" name="AutoShape 6"/>
          <p:cNvSpPr>
            <a:spLocks noChangeArrowheads="1"/>
          </p:cNvSpPr>
          <p:nvPr/>
        </p:nvSpPr>
        <p:spPr bwMode="auto">
          <a:xfrm>
            <a:off x="2573338" y="366871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09" name="AutoShape 6"/>
          <p:cNvSpPr>
            <a:spLocks noChangeArrowheads="1"/>
          </p:cNvSpPr>
          <p:nvPr/>
        </p:nvSpPr>
        <p:spPr bwMode="auto">
          <a:xfrm>
            <a:off x="2625725" y="354965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10" name="AutoShape 6"/>
          <p:cNvSpPr>
            <a:spLocks noChangeArrowheads="1"/>
          </p:cNvSpPr>
          <p:nvPr/>
        </p:nvSpPr>
        <p:spPr bwMode="auto">
          <a:xfrm>
            <a:off x="2085975" y="3795713"/>
            <a:ext cx="92075" cy="85725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11" name="AutoShape 6"/>
          <p:cNvSpPr>
            <a:spLocks noChangeArrowheads="1"/>
          </p:cNvSpPr>
          <p:nvPr/>
        </p:nvSpPr>
        <p:spPr bwMode="auto">
          <a:xfrm>
            <a:off x="2500313" y="321468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12" name="AutoShape 6"/>
          <p:cNvSpPr>
            <a:spLocks noChangeArrowheads="1"/>
          </p:cNvSpPr>
          <p:nvPr/>
        </p:nvSpPr>
        <p:spPr bwMode="auto">
          <a:xfrm>
            <a:off x="2428875" y="307181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13" name="AutoShape 6"/>
          <p:cNvSpPr>
            <a:spLocks noChangeArrowheads="1"/>
          </p:cNvSpPr>
          <p:nvPr/>
        </p:nvSpPr>
        <p:spPr bwMode="auto">
          <a:xfrm>
            <a:off x="2141538" y="4130675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14" name="AutoShape 6"/>
          <p:cNvSpPr>
            <a:spLocks noChangeArrowheads="1"/>
          </p:cNvSpPr>
          <p:nvPr/>
        </p:nvSpPr>
        <p:spPr bwMode="auto">
          <a:xfrm>
            <a:off x="2359025" y="371316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15" name="AutoShape 6"/>
          <p:cNvSpPr>
            <a:spLocks noChangeArrowheads="1"/>
          </p:cNvSpPr>
          <p:nvPr/>
        </p:nvSpPr>
        <p:spPr bwMode="auto">
          <a:xfrm>
            <a:off x="2335213" y="384175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16" name="AutoShape 6"/>
          <p:cNvSpPr>
            <a:spLocks noChangeArrowheads="1"/>
          </p:cNvSpPr>
          <p:nvPr/>
        </p:nvSpPr>
        <p:spPr bwMode="auto">
          <a:xfrm>
            <a:off x="2243138" y="3571875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17" name="AutoShape 6"/>
          <p:cNvSpPr>
            <a:spLocks noChangeArrowheads="1"/>
          </p:cNvSpPr>
          <p:nvPr/>
        </p:nvSpPr>
        <p:spPr bwMode="auto">
          <a:xfrm>
            <a:off x="2049463" y="395128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18" name="AutoShape 6"/>
          <p:cNvSpPr>
            <a:spLocks noChangeArrowheads="1"/>
          </p:cNvSpPr>
          <p:nvPr/>
        </p:nvSpPr>
        <p:spPr bwMode="auto">
          <a:xfrm>
            <a:off x="2159000" y="3654425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19" name="AutoShape 6"/>
          <p:cNvSpPr>
            <a:spLocks noChangeArrowheads="1"/>
          </p:cNvSpPr>
          <p:nvPr/>
        </p:nvSpPr>
        <p:spPr bwMode="auto">
          <a:xfrm>
            <a:off x="2652713" y="363220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20" name="AutoShape 6"/>
          <p:cNvSpPr>
            <a:spLocks noChangeArrowheads="1"/>
          </p:cNvSpPr>
          <p:nvPr/>
        </p:nvSpPr>
        <p:spPr bwMode="auto">
          <a:xfrm>
            <a:off x="2085975" y="405606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21" name="AutoShape 6"/>
          <p:cNvSpPr>
            <a:spLocks noChangeArrowheads="1"/>
          </p:cNvSpPr>
          <p:nvPr/>
        </p:nvSpPr>
        <p:spPr bwMode="auto">
          <a:xfrm>
            <a:off x="2543175" y="363220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22" name="AutoShape 6"/>
          <p:cNvSpPr>
            <a:spLocks noChangeArrowheads="1"/>
          </p:cNvSpPr>
          <p:nvPr/>
        </p:nvSpPr>
        <p:spPr bwMode="auto">
          <a:xfrm>
            <a:off x="2960688" y="349091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23" name="AutoShape 6"/>
          <p:cNvSpPr>
            <a:spLocks noChangeArrowheads="1"/>
          </p:cNvSpPr>
          <p:nvPr/>
        </p:nvSpPr>
        <p:spPr bwMode="auto">
          <a:xfrm>
            <a:off x="2667000" y="3565525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24" name="AutoShape 6"/>
          <p:cNvSpPr>
            <a:spLocks noChangeArrowheads="1"/>
          </p:cNvSpPr>
          <p:nvPr/>
        </p:nvSpPr>
        <p:spPr bwMode="auto">
          <a:xfrm>
            <a:off x="2676525" y="339725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25" name="AutoShape 6"/>
          <p:cNvSpPr>
            <a:spLocks noChangeArrowheads="1"/>
          </p:cNvSpPr>
          <p:nvPr/>
        </p:nvSpPr>
        <p:spPr bwMode="auto">
          <a:xfrm>
            <a:off x="2863850" y="317500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26" name="AutoShape 6"/>
          <p:cNvSpPr>
            <a:spLocks noChangeArrowheads="1"/>
          </p:cNvSpPr>
          <p:nvPr/>
        </p:nvSpPr>
        <p:spPr bwMode="auto">
          <a:xfrm>
            <a:off x="2630488" y="348773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27" name="AutoShape 6"/>
          <p:cNvSpPr>
            <a:spLocks noChangeArrowheads="1"/>
          </p:cNvSpPr>
          <p:nvPr/>
        </p:nvSpPr>
        <p:spPr bwMode="auto">
          <a:xfrm>
            <a:off x="2749550" y="316865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28" name="AutoShape 6"/>
          <p:cNvSpPr>
            <a:spLocks noChangeArrowheads="1"/>
          </p:cNvSpPr>
          <p:nvPr/>
        </p:nvSpPr>
        <p:spPr bwMode="auto">
          <a:xfrm>
            <a:off x="2708275" y="327501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29" name="AutoShape 6"/>
          <p:cNvSpPr>
            <a:spLocks noChangeArrowheads="1"/>
          </p:cNvSpPr>
          <p:nvPr/>
        </p:nvSpPr>
        <p:spPr bwMode="auto">
          <a:xfrm>
            <a:off x="2790825" y="3605213"/>
            <a:ext cx="90488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30" name="AutoShape 6"/>
          <p:cNvSpPr>
            <a:spLocks noChangeArrowheads="1"/>
          </p:cNvSpPr>
          <p:nvPr/>
        </p:nvSpPr>
        <p:spPr bwMode="auto">
          <a:xfrm>
            <a:off x="3065463" y="353060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31" name="AutoShape 6"/>
          <p:cNvSpPr>
            <a:spLocks noChangeArrowheads="1"/>
          </p:cNvSpPr>
          <p:nvPr/>
        </p:nvSpPr>
        <p:spPr bwMode="auto">
          <a:xfrm>
            <a:off x="2687638" y="3533775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32" name="AutoShape 6"/>
          <p:cNvSpPr>
            <a:spLocks noChangeArrowheads="1"/>
          </p:cNvSpPr>
          <p:nvPr/>
        </p:nvSpPr>
        <p:spPr bwMode="auto">
          <a:xfrm>
            <a:off x="2582863" y="358140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33" name="AutoShape 6"/>
          <p:cNvSpPr>
            <a:spLocks noChangeArrowheads="1"/>
          </p:cNvSpPr>
          <p:nvPr/>
        </p:nvSpPr>
        <p:spPr bwMode="auto">
          <a:xfrm>
            <a:off x="2727325" y="361950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34" name="AutoShape 6"/>
          <p:cNvSpPr>
            <a:spLocks noChangeArrowheads="1"/>
          </p:cNvSpPr>
          <p:nvPr/>
        </p:nvSpPr>
        <p:spPr bwMode="auto">
          <a:xfrm>
            <a:off x="2592388" y="3527425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35" name="AutoShape 6"/>
          <p:cNvSpPr>
            <a:spLocks noChangeArrowheads="1"/>
          </p:cNvSpPr>
          <p:nvPr/>
        </p:nvSpPr>
        <p:spPr bwMode="auto">
          <a:xfrm>
            <a:off x="2536825" y="344328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36" name="AutoShape 6"/>
          <p:cNvSpPr>
            <a:spLocks noChangeArrowheads="1"/>
          </p:cNvSpPr>
          <p:nvPr/>
        </p:nvSpPr>
        <p:spPr bwMode="auto">
          <a:xfrm>
            <a:off x="2959100" y="375126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37" name="AutoShape 6"/>
          <p:cNvSpPr>
            <a:spLocks noChangeArrowheads="1"/>
          </p:cNvSpPr>
          <p:nvPr/>
        </p:nvSpPr>
        <p:spPr bwMode="auto">
          <a:xfrm>
            <a:off x="3230563" y="317976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38" name="AutoShape 6"/>
          <p:cNvSpPr>
            <a:spLocks noChangeArrowheads="1"/>
          </p:cNvSpPr>
          <p:nvPr/>
        </p:nvSpPr>
        <p:spPr bwMode="auto">
          <a:xfrm>
            <a:off x="3954463" y="288131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39" name="AutoShape 6"/>
          <p:cNvSpPr>
            <a:spLocks noChangeArrowheads="1"/>
          </p:cNvSpPr>
          <p:nvPr/>
        </p:nvSpPr>
        <p:spPr bwMode="auto">
          <a:xfrm>
            <a:off x="3033713" y="5359400"/>
            <a:ext cx="90487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40" name="AutoShape 6"/>
          <p:cNvSpPr>
            <a:spLocks noChangeArrowheads="1"/>
          </p:cNvSpPr>
          <p:nvPr/>
        </p:nvSpPr>
        <p:spPr bwMode="auto">
          <a:xfrm>
            <a:off x="3860800" y="299878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41" name="AutoShape 6"/>
          <p:cNvSpPr>
            <a:spLocks noChangeArrowheads="1"/>
          </p:cNvSpPr>
          <p:nvPr/>
        </p:nvSpPr>
        <p:spPr bwMode="auto">
          <a:xfrm>
            <a:off x="4048125" y="462756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42" name="AutoShape 6"/>
          <p:cNvSpPr>
            <a:spLocks noChangeArrowheads="1"/>
          </p:cNvSpPr>
          <p:nvPr/>
        </p:nvSpPr>
        <p:spPr bwMode="auto">
          <a:xfrm>
            <a:off x="4162425" y="449580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43" name="AutoShape 6"/>
          <p:cNvSpPr>
            <a:spLocks noChangeArrowheads="1"/>
          </p:cNvSpPr>
          <p:nvPr/>
        </p:nvSpPr>
        <p:spPr bwMode="auto">
          <a:xfrm>
            <a:off x="3179763" y="3221038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44" name="AutoShape 6"/>
          <p:cNvSpPr>
            <a:spLocks noChangeArrowheads="1"/>
          </p:cNvSpPr>
          <p:nvPr/>
        </p:nvSpPr>
        <p:spPr bwMode="auto">
          <a:xfrm>
            <a:off x="3270250" y="324326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45" name="AutoShape 6"/>
          <p:cNvSpPr>
            <a:spLocks noChangeArrowheads="1"/>
          </p:cNvSpPr>
          <p:nvPr/>
        </p:nvSpPr>
        <p:spPr bwMode="auto">
          <a:xfrm>
            <a:off x="7824788" y="4379913"/>
            <a:ext cx="92075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46" name="TextBox 107"/>
          <p:cNvSpPr txBox="1">
            <a:spLocks noChangeArrowheads="1"/>
          </p:cNvSpPr>
          <p:nvPr/>
        </p:nvSpPr>
        <p:spPr bwMode="auto">
          <a:xfrm>
            <a:off x="7143750" y="4214813"/>
            <a:ext cx="12858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Комсомольск-на-Амуре</a:t>
            </a:r>
          </a:p>
        </p:txBody>
      </p:sp>
      <p:sp>
        <p:nvSpPr>
          <p:cNvPr id="357447" name="TextBox 108"/>
          <p:cNvSpPr txBox="1">
            <a:spLocks noChangeArrowheads="1"/>
          </p:cNvSpPr>
          <p:nvPr/>
        </p:nvSpPr>
        <p:spPr bwMode="auto">
          <a:xfrm>
            <a:off x="2805113" y="5194300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Балхаш</a:t>
            </a:r>
          </a:p>
        </p:txBody>
      </p:sp>
      <p:sp>
        <p:nvSpPr>
          <p:cNvPr id="357448" name="TextBox 109"/>
          <p:cNvSpPr txBox="1">
            <a:spLocks noChangeArrowheads="1"/>
          </p:cNvSpPr>
          <p:nvPr/>
        </p:nvSpPr>
        <p:spPr bwMode="auto">
          <a:xfrm>
            <a:off x="293688" y="2771775"/>
            <a:ext cx="6524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Енакиево</a:t>
            </a:r>
          </a:p>
        </p:txBody>
      </p:sp>
      <p:sp>
        <p:nvSpPr>
          <p:cNvPr id="357449" name="TextBox 110"/>
          <p:cNvSpPr txBox="1">
            <a:spLocks noChangeArrowheads="1"/>
          </p:cNvSpPr>
          <p:nvPr/>
        </p:nvSpPr>
        <p:spPr bwMode="auto">
          <a:xfrm>
            <a:off x="146050" y="2928938"/>
            <a:ext cx="644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Макеевка</a:t>
            </a:r>
          </a:p>
        </p:txBody>
      </p:sp>
      <p:sp>
        <p:nvSpPr>
          <p:cNvPr id="357450" name="TextBox 111"/>
          <p:cNvSpPr txBox="1">
            <a:spLocks noChangeArrowheads="1"/>
          </p:cNvSpPr>
          <p:nvPr/>
        </p:nvSpPr>
        <p:spPr bwMode="auto">
          <a:xfrm>
            <a:off x="428625" y="3357563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Абинск</a:t>
            </a:r>
          </a:p>
        </p:txBody>
      </p:sp>
      <p:sp>
        <p:nvSpPr>
          <p:cNvPr id="357451" name="TextBox 112"/>
          <p:cNvSpPr txBox="1">
            <a:spLocks noChangeArrowheads="1"/>
          </p:cNvSpPr>
          <p:nvPr/>
        </p:nvSpPr>
        <p:spPr bwMode="auto">
          <a:xfrm>
            <a:off x="487363" y="3911600"/>
            <a:ext cx="8683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Владикавказ</a:t>
            </a:r>
          </a:p>
        </p:txBody>
      </p:sp>
      <p:sp>
        <p:nvSpPr>
          <p:cNvPr id="357452" name="TextBox 113"/>
          <p:cNvSpPr txBox="1">
            <a:spLocks noChangeArrowheads="1"/>
          </p:cNvSpPr>
          <p:nvPr/>
        </p:nvSpPr>
        <p:spPr bwMode="auto">
          <a:xfrm>
            <a:off x="784225" y="3159125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Шахты</a:t>
            </a:r>
          </a:p>
        </p:txBody>
      </p:sp>
      <p:sp>
        <p:nvSpPr>
          <p:cNvPr id="357453" name="TextBox 114"/>
          <p:cNvSpPr txBox="1">
            <a:spLocks noChangeArrowheads="1"/>
          </p:cNvSpPr>
          <p:nvPr/>
        </p:nvSpPr>
        <p:spPr bwMode="auto">
          <a:xfrm>
            <a:off x="1208088" y="2827338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Липецк</a:t>
            </a:r>
          </a:p>
        </p:txBody>
      </p:sp>
      <p:sp>
        <p:nvSpPr>
          <p:cNvPr id="357454" name="TextBox 115"/>
          <p:cNvSpPr txBox="1">
            <a:spLocks noChangeArrowheads="1"/>
          </p:cNvSpPr>
          <p:nvPr/>
        </p:nvSpPr>
        <p:spPr bwMode="auto">
          <a:xfrm>
            <a:off x="785813" y="2643188"/>
            <a:ext cx="6429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Ст.Оскол</a:t>
            </a:r>
          </a:p>
        </p:txBody>
      </p:sp>
      <p:sp>
        <p:nvSpPr>
          <p:cNvPr id="357455" name="TextBox 116"/>
          <p:cNvSpPr txBox="1">
            <a:spLocks noChangeArrowheads="1"/>
          </p:cNvSpPr>
          <p:nvPr/>
        </p:nvSpPr>
        <p:spPr bwMode="auto">
          <a:xfrm>
            <a:off x="1631950" y="2641600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Выкса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238250" y="2243138"/>
            <a:ext cx="71437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МОСКВА</a:t>
            </a:r>
          </a:p>
        </p:txBody>
      </p:sp>
      <p:sp>
        <p:nvSpPr>
          <p:cNvPr id="357457" name="TextBox 118"/>
          <p:cNvSpPr txBox="1">
            <a:spLocks noChangeArrowheads="1"/>
          </p:cNvSpPr>
          <p:nvPr/>
        </p:nvSpPr>
        <p:spPr bwMode="auto">
          <a:xfrm>
            <a:off x="915988" y="2414588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Калуга</a:t>
            </a:r>
          </a:p>
        </p:txBody>
      </p:sp>
      <p:sp>
        <p:nvSpPr>
          <p:cNvPr id="357458" name="TextBox 119"/>
          <p:cNvSpPr txBox="1">
            <a:spLocks noChangeArrowheads="1"/>
          </p:cNvSpPr>
          <p:nvPr/>
        </p:nvSpPr>
        <p:spPr bwMode="auto">
          <a:xfrm>
            <a:off x="1763713" y="2020888"/>
            <a:ext cx="714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Череповец</a:t>
            </a:r>
          </a:p>
        </p:txBody>
      </p:sp>
      <p:sp>
        <p:nvSpPr>
          <p:cNvPr id="357459" name="TextBox 120"/>
          <p:cNvSpPr txBox="1">
            <a:spLocks noChangeArrowheads="1"/>
          </p:cNvSpPr>
          <p:nvPr/>
        </p:nvSpPr>
        <p:spPr bwMode="auto">
          <a:xfrm>
            <a:off x="1544638" y="1684338"/>
            <a:ext cx="7858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Великий Новгород</a:t>
            </a:r>
          </a:p>
        </p:txBody>
      </p:sp>
      <p:sp>
        <p:nvSpPr>
          <p:cNvPr id="357460" name="TextBox 121"/>
          <p:cNvSpPr txBox="1">
            <a:spLocks noChangeArrowheads="1"/>
          </p:cNvSpPr>
          <p:nvPr/>
        </p:nvSpPr>
        <p:spPr bwMode="auto">
          <a:xfrm>
            <a:off x="1428750" y="3143250"/>
            <a:ext cx="6429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Тольятти</a:t>
            </a:r>
          </a:p>
        </p:txBody>
      </p:sp>
      <p:sp>
        <p:nvSpPr>
          <p:cNvPr id="357461" name="TextBox 122"/>
          <p:cNvSpPr txBox="1">
            <a:spLocks noChangeArrowheads="1"/>
          </p:cNvSpPr>
          <p:nvPr/>
        </p:nvSpPr>
        <p:spPr bwMode="auto">
          <a:xfrm>
            <a:off x="2214563" y="4643438"/>
            <a:ext cx="1143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 А З А Х С Т А Н</a:t>
            </a:r>
          </a:p>
        </p:txBody>
      </p:sp>
      <p:sp>
        <p:nvSpPr>
          <p:cNvPr id="357462" name="TextBox 123"/>
          <p:cNvSpPr txBox="1">
            <a:spLocks noChangeArrowheads="1"/>
          </p:cNvSpPr>
          <p:nvPr/>
        </p:nvSpPr>
        <p:spPr bwMode="auto">
          <a:xfrm>
            <a:off x="57150" y="2455863"/>
            <a:ext cx="9191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У К Р А И Н А </a:t>
            </a:r>
          </a:p>
        </p:txBody>
      </p:sp>
      <p:sp>
        <p:nvSpPr>
          <p:cNvPr id="357463" name="TextBox 124"/>
          <p:cNvSpPr txBox="1">
            <a:spLocks noChangeArrowheads="1"/>
          </p:cNvSpPr>
          <p:nvPr/>
        </p:nvSpPr>
        <p:spPr bwMode="auto">
          <a:xfrm rot="-5400000">
            <a:off x="-184149" y="3367087"/>
            <a:ext cx="7858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Черное море</a:t>
            </a:r>
          </a:p>
        </p:txBody>
      </p:sp>
      <p:sp>
        <p:nvSpPr>
          <p:cNvPr id="357464" name="TextBox 125"/>
          <p:cNvSpPr txBox="1">
            <a:spLocks noChangeArrowheads="1"/>
          </p:cNvSpPr>
          <p:nvPr/>
        </p:nvSpPr>
        <p:spPr bwMode="auto">
          <a:xfrm rot="-3812222">
            <a:off x="347663" y="4654550"/>
            <a:ext cx="1079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Каспийское море</a:t>
            </a:r>
          </a:p>
        </p:txBody>
      </p:sp>
      <p:sp>
        <p:nvSpPr>
          <p:cNvPr id="357465" name="TextBox 126"/>
          <p:cNvSpPr txBox="1">
            <a:spLocks noChangeArrowheads="1"/>
          </p:cNvSpPr>
          <p:nvPr/>
        </p:nvSpPr>
        <p:spPr bwMode="auto">
          <a:xfrm>
            <a:off x="3933825" y="2811463"/>
            <a:ext cx="9286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Новый Уренгой</a:t>
            </a:r>
          </a:p>
        </p:txBody>
      </p:sp>
      <p:sp>
        <p:nvSpPr>
          <p:cNvPr id="357466" name="TextBox 127"/>
          <p:cNvSpPr txBox="1">
            <a:spLocks noChangeArrowheads="1"/>
          </p:cNvSpPr>
          <p:nvPr/>
        </p:nvSpPr>
        <p:spPr bwMode="auto">
          <a:xfrm>
            <a:off x="2979738" y="3613150"/>
            <a:ext cx="571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Тюмень</a:t>
            </a:r>
          </a:p>
        </p:txBody>
      </p:sp>
      <p:sp>
        <p:nvSpPr>
          <p:cNvPr id="357467" name="TextBox 128"/>
          <p:cNvSpPr txBox="1">
            <a:spLocks noChangeArrowheads="1"/>
          </p:cNvSpPr>
          <p:nvPr/>
        </p:nvSpPr>
        <p:spPr bwMode="auto">
          <a:xfrm>
            <a:off x="4071938" y="4572000"/>
            <a:ext cx="857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Новокузнецк</a:t>
            </a:r>
          </a:p>
        </p:txBody>
      </p:sp>
      <p:sp>
        <p:nvSpPr>
          <p:cNvPr id="357468" name="TextBox 129"/>
          <p:cNvSpPr txBox="1">
            <a:spLocks noChangeArrowheads="1"/>
          </p:cNvSpPr>
          <p:nvPr/>
        </p:nvSpPr>
        <p:spPr bwMode="auto">
          <a:xfrm>
            <a:off x="4143375" y="4357688"/>
            <a:ext cx="714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Кемерово</a:t>
            </a:r>
          </a:p>
        </p:txBody>
      </p:sp>
      <p:sp>
        <p:nvSpPr>
          <p:cNvPr id="357469" name="TextBox 130"/>
          <p:cNvSpPr txBox="1">
            <a:spLocks noChangeArrowheads="1"/>
          </p:cNvSpPr>
          <p:nvPr/>
        </p:nvSpPr>
        <p:spPr bwMode="auto">
          <a:xfrm>
            <a:off x="2138363" y="4106863"/>
            <a:ext cx="857250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Новотроицк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2235200" y="3532188"/>
            <a:ext cx="1143000" cy="223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ЕКАТЕРИНБУРГ</a:t>
            </a:r>
          </a:p>
        </p:txBody>
      </p:sp>
      <p:sp>
        <p:nvSpPr>
          <p:cNvPr id="357471" name="TextBox 132"/>
          <p:cNvSpPr txBox="1">
            <a:spLocks noChangeArrowheads="1"/>
          </p:cNvSpPr>
          <p:nvPr/>
        </p:nvSpPr>
        <p:spPr bwMode="auto">
          <a:xfrm>
            <a:off x="2506663" y="3773488"/>
            <a:ext cx="714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Челябинск</a:t>
            </a:r>
          </a:p>
        </p:txBody>
      </p:sp>
      <p:sp>
        <p:nvSpPr>
          <p:cNvPr id="357472" name="TextBox 133"/>
          <p:cNvSpPr txBox="1">
            <a:spLocks noChangeArrowheads="1"/>
          </p:cNvSpPr>
          <p:nvPr/>
        </p:nvSpPr>
        <p:spPr bwMode="auto">
          <a:xfrm>
            <a:off x="2335213" y="2922588"/>
            <a:ext cx="7143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Омутнинск</a:t>
            </a:r>
          </a:p>
        </p:txBody>
      </p:sp>
      <p:sp>
        <p:nvSpPr>
          <p:cNvPr id="357473" name="TextBox 134"/>
          <p:cNvSpPr txBox="1">
            <a:spLocks noChangeArrowheads="1"/>
          </p:cNvSpPr>
          <p:nvPr/>
        </p:nvSpPr>
        <p:spPr bwMode="auto">
          <a:xfrm>
            <a:off x="2078038" y="3975100"/>
            <a:ext cx="7858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Медногорск</a:t>
            </a:r>
          </a:p>
        </p:txBody>
      </p:sp>
      <p:sp>
        <p:nvSpPr>
          <p:cNvPr id="357474" name="TextBox 135"/>
          <p:cNvSpPr txBox="1">
            <a:spLocks noChangeArrowheads="1"/>
          </p:cNvSpPr>
          <p:nvPr/>
        </p:nvSpPr>
        <p:spPr bwMode="auto">
          <a:xfrm>
            <a:off x="1858963" y="3054350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Ижевск</a:t>
            </a:r>
          </a:p>
        </p:txBody>
      </p:sp>
      <p:sp>
        <p:nvSpPr>
          <p:cNvPr id="357475" name="TextBox 136"/>
          <p:cNvSpPr txBox="1">
            <a:spLocks noChangeArrowheads="1"/>
          </p:cNvSpPr>
          <p:nvPr/>
        </p:nvSpPr>
        <p:spPr bwMode="auto">
          <a:xfrm>
            <a:off x="3155950" y="3230563"/>
            <a:ext cx="1214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Коммунистический</a:t>
            </a:r>
          </a:p>
        </p:txBody>
      </p:sp>
      <p:sp>
        <p:nvSpPr>
          <p:cNvPr id="357476" name="TextBox 137"/>
          <p:cNvSpPr txBox="1">
            <a:spLocks noChangeArrowheads="1"/>
          </p:cNvSpPr>
          <p:nvPr/>
        </p:nvSpPr>
        <p:spPr bwMode="auto">
          <a:xfrm>
            <a:off x="1720850" y="3727450"/>
            <a:ext cx="571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Сибай</a:t>
            </a:r>
          </a:p>
        </p:txBody>
      </p:sp>
      <p:sp>
        <p:nvSpPr>
          <p:cNvPr id="357477" name="TextBox 138"/>
          <p:cNvSpPr txBox="1">
            <a:spLocks noChangeArrowheads="1"/>
          </p:cNvSpPr>
          <p:nvPr/>
        </p:nvSpPr>
        <p:spPr bwMode="auto">
          <a:xfrm>
            <a:off x="1512888" y="2366963"/>
            <a:ext cx="844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Электросталь</a:t>
            </a:r>
          </a:p>
        </p:txBody>
      </p:sp>
      <p:sp>
        <p:nvSpPr>
          <p:cNvPr id="357478" name="TextBox 139"/>
          <p:cNvSpPr txBox="1">
            <a:spLocks noChangeArrowheads="1"/>
          </p:cNvSpPr>
          <p:nvPr/>
        </p:nvSpPr>
        <p:spPr bwMode="auto">
          <a:xfrm>
            <a:off x="3292475" y="3132138"/>
            <a:ext cx="785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Советский</a:t>
            </a:r>
          </a:p>
        </p:txBody>
      </p:sp>
      <p:sp>
        <p:nvSpPr>
          <p:cNvPr id="357479" name="TextBox 140"/>
          <p:cNvSpPr txBox="1">
            <a:spLocks noChangeArrowheads="1"/>
          </p:cNvSpPr>
          <p:nvPr/>
        </p:nvSpPr>
        <p:spPr bwMode="auto">
          <a:xfrm>
            <a:off x="3181350" y="3038475"/>
            <a:ext cx="1004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Пионерский</a:t>
            </a:r>
          </a:p>
        </p:txBody>
      </p:sp>
      <p:sp>
        <p:nvSpPr>
          <p:cNvPr id="357480" name="TextBox 141"/>
          <p:cNvSpPr txBox="1">
            <a:spLocks noChangeArrowheads="1"/>
          </p:cNvSpPr>
          <p:nvPr/>
        </p:nvSpPr>
        <p:spPr bwMode="auto">
          <a:xfrm>
            <a:off x="1852613" y="3541713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Аша</a:t>
            </a:r>
          </a:p>
        </p:txBody>
      </p:sp>
      <p:sp>
        <p:nvSpPr>
          <p:cNvPr id="357481" name="TextBox 142"/>
          <p:cNvSpPr txBox="1">
            <a:spLocks noChangeArrowheads="1"/>
          </p:cNvSpPr>
          <p:nvPr/>
        </p:nvSpPr>
        <p:spPr bwMode="auto">
          <a:xfrm>
            <a:off x="2798763" y="3035300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Серов</a:t>
            </a:r>
          </a:p>
        </p:txBody>
      </p:sp>
      <p:sp>
        <p:nvSpPr>
          <p:cNvPr id="357482" name="TextBox 143"/>
          <p:cNvSpPr txBox="1">
            <a:spLocks noChangeArrowheads="1"/>
          </p:cNvSpPr>
          <p:nvPr/>
        </p:nvSpPr>
        <p:spPr bwMode="auto">
          <a:xfrm>
            <a:off x="2430463" y="3071813"/>
            <a:ext cx="5000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Пермь</a:t>
            </a:r>
          </a:p>
        </p:txBody>
      </p:sp>
      <p:sp>
        <p:nvSpPr>
          <p:cNvPr id="357483" name="AutoShape 6"/>
          <p:cNvSpPr>
            <a:spLocks noChangeArrowheads="1"/>
          </p:cNvSpPr>
          <p:nvPr/>
        </p:nvSpPr>
        <p:spPr bwMode="auto">
          <a:xfrm>
            <a:off x="1076325" y="2925763"/>
            <a:ext cx="90488" cy="8413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84" name="TextBox 145"/>
          <p:cNvSpPr txBox="1">
            <a:spLocks noChangeArrowheads="1"/>
          </p:cNvSpPr>
          <p:nvPr/>
        </p:nvSpPr>
        <p:spPr bwMode="auto">
          <a:xfrm>
            <a:off x="1071563" y="2928938"/>
            <a:ext cx="857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Нововоронеж</a:t>
            </a:r>
          </a:p>
        </p:txBody>
      </p:sp>
      <p:sp>
        <p:nvSpPr>
          <p:cNvPr id="357485" name="TextBox 146"/>
          <p:cNvSpPr txBox="1">
            <a:spLocks noChangeArrowheads="1"/>
          </p:cNvSpPr>
          <p:nvPr/>
        </p:nvSpPr>
        <p:spPr bwMode="auto">
          <a:xfrm>
            <a:off x="3871913" y="2952750"/>
            <a:ext cx="8429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Ноябрьск</a:t>
            </a:r>
          </a:p>
        </p:txBody>
      </p:sp>
      <p:sp>
        <p:nvSpPr>
          <p:cNvPr id="357486" name="TextBox 147"/>
          <p:cNvSpPr txBox="1">
            <a:spLocks noChangeArrowheads="1"/>
          </p:cNvSpPr>
          <p:nvPr/>
        </p:nvSpPr>
        <p:spPr bwMode="auto">
          <a:xfrm>
            <a:off x="2289175" y="3854450"/>
            <a:ext cx="10001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Магнитогорск</a:t>
            </a:r>
          </a:p>
        </p:txBody>
      </p:sp>
      <p:sp>
        <p:nvSpPr>
          <p:cNvPr id="357487" name="TextBox 148"/>
          <p:cNvSpPr txBox="1">
            <a:spLocks noChangeArrowheads="1"/>
          </p:cNvSpPr>
          <p:nvPr/>
        </p:nvSpPr>
        <p:spPr bwMode="auto">
          <a:xfrm>
            <a:off x="1944688" y="3633788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Учалы</a:t>
            </a:r>
          </a:p>
        </p:txBody>
      </p:sp>
      <p:sp>
        <p:nvSpPr>
          <p:cNvPr id="357488" name="AutoShape 6"/>
          <p:cNvSpPr>
            <a:spLocks noChangeArrowheads="1"/>
          </p:cNvSpPr>
          <p:nvPr/>
        </p:nvSpPr>
        <p:spPr bwMode="auto">
          <a:xfrm>
            <a:off x="566738" y="3765550"/>
            <a:ext cx="92075" cy="84138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89" name="TextBox 150"/>
          <p:cNvSpPr txBox="1">
            <a:spLocks noChangeArrowheads="1"/>
          </p:cNvSpPr>
          <p:nvPr/>
        </p:nvSpPr>
        <p:spPr bwMode="auto">
          <a:xfrm>
            <a:off x="401638" y="3603625"/>
            <a:ext cx="1027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Невинномысск</a:t>
            </a:r>
          </a:p>
        </p:txBody>
      </p:sp>
      <p:sp>
        <p:nvSpPr>
          <p:cNvPr id="357490" name="TextBox 153"/>
          <p:cNvSpPr txBox="1">
            <a:spLocks noChangeArrowheads="1"/>
          </p:cNvSpPr>
          <p:nvPr/>
        </p:nvSpPr>
        <p:spPr bwMode="auto">
          <a:xfrm>
            <a:off x="2581275" y="3155950"/>
            <a:ext cx="7540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Чусовской</a:t>
            </a:r>
          </a:p>
        </p:txBody>
      </p:sp>
      <p:sp>
        <p:nvSpPr>
          <p:cNvPr id="357491" name="TextBox 154"/>
          <p:cNvSpPr txBox="1">
            <a:spLocks noChangeArrowheads="1"/>
          </p:cNvSpPr>
          <p:nvPr/>
        </p:nvSpPr>
        <p:spPr bwMode="auto">
          <a:xfrm>
            <a:off x="1935163" y="3297238"/>
            <a:ext cx="5715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Н.Серги</a:t>
            </a:r>
          </a:p>
        </p:txBody>
      </p:sp>
      <p:sp>
        <p:nvSpPr>
          <p:cNvPr id="357492" name="TextBox 155"/>
          <p:cNvSpPr txBox="1">
            <a:spLocks noChangeArrowheads="1"/>
          </p:cNvSpPr>
          <p:nvPr/>
        </p:nvSpPr>
        <p:spPr bwMode="auto">
          <a:xfrm>
            <a:off x="2647950" y="3286125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В.Салда</a:t>
            </a:r>
          </a:p>
        </p:txBody>
      </p:sp>
      <p:sp>
        <p:nvSpPr>
          <p:cNvPr id="357493" name="TextBox 156"/>
          <p:cNvSpPr txBox="1">
            <a:spLocks noChangeArrowheads="1"/>
          </p:cNvSpPr>
          <p:nvPr/>
        </p:nvSpPr>
        <p:spPr bwMode="auto">
          <a:xfrm>
            <a:off x="2528888" y="3375025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Н.Тагил</a:t>
            </a:r>
          </a:p>
        </p:txBody>
      </p:sp>
      <p:sp>
        <p:nvSpPr>
          <p:cNvPr id="357494" name="TextBox 157"/>
          <p:cNvSpPr txBox="1">
            <a:spLocks noChangeArrowheads="1"/>
          </p:cNvSpPr>
          <p:nvPr/>
        </p:nvSpPr>
        <p:spPr bwMode="auto">
          <a:xfrm>
            <a:off x="2981325" y="3687763"/>
            <a:ext cx="755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Ялуторовск</a:t>
            </a:r>
          </a:p>
        </p:txBody>
      </p:sp>
      <p:sp>
        <p:nvSpPr>
          <p:cNvPr id="357495" name="TextBox 158"/>
          <p:cNvSpPr txBox="1">
            <a:spLocks noChangeArrowheads="1"/>
          </p:cNvSpPr>
          <p:nvPr/>
        </p:nvSpPr>
        <p:spPr bwMode="auto">
          <a:xfrm>
            <a:off x="2957513" y="3371850"/>
            <a:ext cx="68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Туринск</a:t>
            </a:r>
          </a:p>
        </p:txBody>
      </p:sp>
      <p:sp>
        <p:nvSpPr>
          <p:cNvPr id="357496" name="TextBox 159"/>
          <p:cNvSpPr txBox="1">
            <a:spLocks noChangeArrowheads="1"/>
          </p:cNvSpPr>
          <p:nvPr/>
        </p:nvSpPr>
        <p:spPr bwMode="auto">
          <a:xfrm>
            <a:off x="3079750" y="3460750"/>
            <a:ext cx="571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Тавда</a:t>
            </a:r>
          </a:p>
        </p:txBody>
      </p:sp>
      <p:sp>
        <p:nvSpPr>
          <p:cNvPr id="357497" name="TextBox 160"/>
          <p:cNvSpPr txBox="1">
            <a:spLocks noChangeArrowheads="1"/>
          </p:cNvSpPr>
          <p:nvPr/>
        </p:nvSpPr>
        <p:spPr bwMode="auto">
          <a:xfrm>
            <a:off x="1547813" y="3424238"/>
            <a:ext cx="9286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Красноуральск</a:t>
            </a:r>
          </a:p>
        </p:txBody>
      </p:sp>
      <p:sp>
        <p:nvSpPr>
          <p:cNvPr id="357498" name="TextBox 161"/>
          <p:cNvSpPr txBox="1">
            <a:spLocks noChangeArrowheads="1"/>
          </p:cNvSpPr>
          <p:nvPr/>
        </p:nvSpPr>
        <p:spPr bwMode="auto">
          <a:xfrm>
            <a:off x="1509713" y="3881438"/>
            <a:ext cx="7143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Кувандык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5" name="Picture 7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2938" y="928688"/>
            <a:ext cx="7646987" cy="4714875"/>
          </a:xfrm>
        </p:spPr>
      </p:pic>
      <p:sp>
        <p:nvSpPr>
          <p:cNvPr id="334856" name="Text Box 4"/>
          <p:cNvSpPr txBox="1">
            <a:spLocks noChangeArrowheads="1"/>
          </p:cNvSpPr>
          <p:nvPr/>
        </p:nvSpPr>
        <p:spPr bwMode="auto">
          <a:xfrm>
            <a:off x="0" y="6143625"/>
            <a:ext cx="9144000" cy="369888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Установка очистки ливневых стоков</a:t>
            </a:r>
          </a:p>
        </p:txBody>
      </p:sp>
      <p:graphicFrame>
        <p:nvGraphicFramePr>
          <p:cNvPr id="334853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8323263" y="142875"/>
          <a:ext cx="719137" cy="642938"/>
        </p:xfrm>
        <a:graphic>
          <a:graphicData uri="http://schemas.openxmlformats.org/presentationml/2006/ole">
            <p:oleObj spid="_x0000_s334853" name="CorelDRAW" r:id="rId4" imgW="1093320" imgH="977040" progId="">
              <p:embed/>
            </p:oleObj>
          </a:graphicData>
        </a:graphic>
      </p:graphicFrame>
      <p:sp>
        <p:nvSpPr>
          <p:cNvPr id="334857" name="Text Box 4"/>
          <p:cNvSpPr txBox="1">
            <a:spLocks noChangeArrowheads="1"/>
          </p:cNvSpPr>
          <p:nvPr/>
        </p:nvSpPr>
        <p:spPr bwMode="auto">
          <a:xfrm>
            <a:off x="2357438" y="928688"/>
            <a:ext cx="2643187" cy="369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ru-RU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34858" name="Text Box 4"/>
          <p:cNvSpPr txBox="1">
            <a:spLocks noChangeArrowheads="1"/>
          </p:cNvSpPr>
          <p:nvPr/>
        </p:nvSpPr>
        <p:spPr bwMode="auto">
          <a:xfrm>
            <a:off x="2357438" y="1000125"/>
            <a:ext cx="2643187" cy="36988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ru-RU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34859" name="Text Box 4"/>
          <p:cNvSpPr txBox="1">
            <a:spLocks noChangeArrowheads="1"/>
          </p:cNvSpPr>
          <p:nvPr/>
        </p:nvSpPr>
        <p:spPr bwMode="auto">
          <a:xfrm>
            <a:off x="2500313" y="1285875"/>
            <a:ext cx="2786062" cy="36988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ru-RU">
              <a:solidFill>
                <a:schemeClr val="bg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8" name="Picture 7" descr="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285750"/>
            <a:ext cx="8213725" cy="5575300"/>
          </a:xfrm>
        </p:spPr>
      </p:pic>
      <p:sp>
        <p:nvSpPr>
          <p:cNvPr id="335879" name="Text Box 4"/>
          <p:cNvSpPr txBox="1">
            <a:spLocks noChangeArrowheads="1"/>
          </p:cNvSpPr>
          <p:nvPr/>
        </p:nvSpPr>
        <p:spPr bwMode="auto">
          <a:xfrm>
            <a:off x="428625" y="642938"/>
            <a:ext cx="8143875" cy="369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ru-RU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35880" name="Text Box 4"/>
          <p:cNvSpPr txBox="1">
            <a:spLocks noChangeArrowheads="1"/>
          </p:cNvSpPr>
          <p:nvPr/>
        </p:nvSpPr>
        <p:spPr bwMode="auto">
          <a:xfrm>
            <a:off x="500063" y="1285875"/>
            <a:ext cx="8143875" cy="36988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ru-RU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35881" name="Text Box 4"/>
          <p:cNvSpPr txBox="1">
            <a:spLocks noChangeArrowheads="1"/>
          </p:cNvSpPr>
          <p:nvPr/>
        </p:nvSpPr>
        <p:spPr bwMode="auto">
          <a:xfrm>
            <a:off x="571500" y="285750"/>
            <a:ext cx="8143875" cy="36988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endParaRPr lang="ru-RU">
              <a:solidFill>
                <a:schemeClr val="bg2"/>
              </a:solidFill>
              <a:latin typeface="Times New Roman" pitchFamily="18" charset="0"/>
            </a:endParaRPr>
          </a:p>
        </p:txBody>
      </p:sp>
      <p:graphicFrame>
        <p:nvGraphicFramePr>
          <p:cNvPr id="33587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8312150" y="142875"/>
          <a:ext cx="730250" cy="652463"/>
        </p:xfrm>
        <a:graphic>
          <a:graphicData uri="http://schemas.openxmlformats.org/presentationml/2006/ole">
            <p:oleObj spid="_x0000_s335876" name="CorelDRAW" r:id="rId4" imgW="1093320" imgH="977040" progId="">
              <p:embed/>
            </p:oleObj>
          </a:graphicData>
        </a:graphic>
      </p:graphicFrame>
      <p:sp>
        <p:nvSpPr>
          <p:cNvPr id="335882" name="Text Box 4"/>
          <p:cNvSpPr txBox="1">
            <a:spLocks noChangeArrowheads="1"/>
          </p:cNvSpPr>
          <p:nvPr/>
        </p:nvSpPr>
        <p:spPr bwMode="auto">
          <a:xfrm>
            <a:off x="0" y="6143625"/>
            <a:ext cx="9144000" cy="369888"/>
          </a:xfrm>
          <a:prstGeom prst="rect">
            <a:avLst/>
          </a:prstGeom>
          <a:solidFill>
            <a:schemeClr val="tx2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>
                <a:solidFill>
                  <a:schemeClr val="bg2"/>
                </a:solidFill>
                <a:latin typeface="Times New Roman" pitchFamily="18" charset="0"/>
              </a:rPr>
              <a:t>Городские очистные сооружения ливневой канализации</a:t>
            </a:r>
          </a:p>
        </p:txBody>
      </p:sp>
    </p:spTree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9" name="Picture 3" descr="график  A4 без подпис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785938"/>
            <a:ext cx="865663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5160" name="Text Box 4"/>
          <p:cNvSpPr txBox="1">
            <a:spLocks noChangeArrowheads="1"/>
          </p:cNvSpPr>
          <p:nvPr/>
        </p:nvSpPr>
        <p:spPr bwMode="auto">
          <a:xfrm>
            <a:off x="0" y="5157788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b="0">
                <a:solidFill>
                  <a:schemeClr val="tx2"/>
                </a:solidFill>
              </a:rPr>
              <a:t>График поступления поверхностного и постоянного стоков в промышленную канализацию</a:t>
            </a:r>
            <a:r>
              <a:rPr lang="ru-RU" b="0"/>
              <a:t>	</a:t>
            </a:r>
            <a:endParaRPr lang="ru-RU"/>
          </a:p>
        </p:txBody>
      </p:sp>
      <p:graphicFrame>
        <p:nvGraphicFramePr>
          <p:cNvPr id="305157" name="Object 5"/>
          <p:cNvGraphicFramePr>
            <a:graphicFrameLocks noChangeAspect="1"/>
          </p:cNvGraphicFramePr>
          <p:nvPr/>
        </p:nvGraphicFramePr>
        <p:xfrm>
          <a:off x="8316913" y="115888"/>
          <a:ext cx="723900" cy="646112"/>
        </p:xfrm>
        <a:graphic>
          <a:graphicData uri="http://schemas.openxmlformats.org/presentationml/2006/ole">
            <p:oleObj spid="_x0000_s305157" name="CorelDRAW" r:id="rId4" imgW="1093320" imgH="977040" progId="">
              <p:embed/>
            </p:oleObj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ака">
  <a:themeElements>
    <a:clrScheme name="Облака 2">
      <a:dk1>
        <a:srgbClr val="000066"/>
      </a:dk1>
      <a:lt1>
        <a:srgbClr val="FFFFFF"/>
      </a:lt1>
      <a:dk2>
        <a:srgbClr val="00A2DC"/>
      </a:dk2>
      <a:lt2>
        <a:srgbClr val="FFFFFF"/>
      </a:lt2>
      <a:accent1>
        <a:srgbClr val="0079A4"/>
      </a:accent1>
      <a:accent2>
        <a:srgbClr val="33CCCC"/>
      </a:accent2>
      <a:accent3>
        <a:srgbClr val="AACEEB"/>
      </a:accent3>
      <a:accent4>
        <a:srgbClr val="DADADA"/>
      </a:accent4>
      <a:accent5>
        <a:srgbClr val="AABECF"/>
      </a:accent5>
      <a:accent6>
        <a:srgbClr val="2DB9B9"/>
      </a:accent6>
      <a:hlink>
        <a:srgbClr val="FFFFCC"/>
      </a:hlink>
      <a:folHlink>
        <a:srgbClr val="FFCC00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3947</TotalTime>
  <Words>1026</Words>
  <Application>Microsoft PowerPoint</Application>
  <PresentationFormat>Экран (4:3)</PresentationFormat>
  <Paragraphs>343</Paragraphs>
  <Slides>38</Slides>
  <Notes>2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Wingdings</vt:lpstr>
      <vt:lpstr>Times New Roman</vt:lpstr>
      <vt:lpstr>Symbol</vt:lpstr>
      <vt:lpstr>Arial Unicode MS</vt:lpstr>
      <vt:lpstr>Облака</vt:lpstr>
      <vt:lpstr>CorelDRAW</vt:lpstr>
      <vt:lpstr>Image</vt:lpstr>
      <vt:lpstr>Группа компаний ЭКО-ПРОЕКТ г. Екатеринбург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Производительность очистных сооружений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 ЭКО-ПРОЕКТ г р у п п а  к о м п а н и й </vt:lpstr>
      <vt:lpstr>Слайд 36</vt:lpstr>
      <vt:lpstr>Слайд 37</vt:lpstr>
      <vt:lpstr>Слайд 38</vt:lpstr>
    </vt:vector>
  </TitlesOfParts>
  <Company>unknown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НПФ ЭКО-ПРОЕКТ</dc:title>
  <dc:creator>johny</dc:creator>
  <cp:lastModifiedBy>galkin</cp:lastModifiedBy>
  <cp:revision>275</cp:revision>
  <dcterms:created xsi:type="dcterms:W3CDTF">2005-06-06T11:14:54Z</dcterms:created>
  <dcterms:modified xsi:type="dcterms:W3CDTF">2016-10-19T07:05:12Z</dcterms:modified>
</cp:coreProperties>
</file>